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12.png" ContentType="image/png"/>
  <Override PartName="/ppt/media/image9.png" ContentType="image/png"/>
  <Override PartName="/ppt/media/image13.png" ContentType="image/png"/>
  <Override PartName="/ppt/media/image8.png" ContentType="image/png"/>
  <Override PartName="/ppt/media/image11.png" ContentType="image/png"/>
  <Override PartName="/ppt/media/image7.jpeg" ContentType="image/jpeg"/>
  <Override PartName="/ppt/media/image18.png" ContentType="image/png"/>
  <Override PartName="/ppt/media/image20.png" ContentType="image/png"/>
  <Override PartName="/ppt/media/image6.png" ContentType="image/png"/>
  <Override PartName="/ppt/media/image5.jpeg" ContentType="image/jpeg"/>
  <Override PartName="/ppt/media/image4.png" ContentType="image/png"/>
  <Override PartName="/ppt/media/image3.png" ContentType="image/png"/>
  <Override PartName="/ppt/media/image2.jpeg" ContentType="image/jpe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1.jpeg" ContentType="image/jpeg"/>
  <Override PartName="/ppt/media/image10.png" ContentType="image/png"/>
  <Override PartName="/ppt/media/image21.png" ContentType="image/png"/>
  <Override PartName="/ppt/media/image19.png" ContentType="image/png"/>
  <Override PartName="/ppt/media/image17.png" ContentType="image/png"/>
  <Override PartName="/ppt/media/hdphoto1.wdp" ContentType="image/vnd.ms-photo"/>
  <Override PartName="/ppt/media/image16.png" ContentType="image/png"/>
  <Override PartName="/ppt/media/image15.png" ContentType="image/png"/>
  <Override PartName="/ppt/media/image14.png" ContentType="image/png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38080" y="1516320"/>
            <a:ext cx="10515240" cy="960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8080" y="1516320"/>
            <a:ext cx="10515240" cy="960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38080" y="1516320"/>
            <a:ext cx="10515240" cy="960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838080" y="1516320"/>
            <a:ext cx="10515240" cy="960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8080" y="1516320"/>
            <a:ext cx="10515240" cy="960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8080" y="1516320"/>
            <a:ext cx="10515240" cy="960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8080" y="1516320"/>
            <a:ext cx="10515240" cy="960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838080" y="1516320"/>
            <a:ext cx="10515240" cy="4453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38080" y="1516320"/>
            <a:ext cx="10515240" cy="960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838080" y="1516320"/>
            <a:ext cx="10515240" cy="960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38080" y="1516320"/>
            <a:ext cx="10515240" cy="960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38080" y="1516320"/>
            <a:ext cx="10515240" cy="960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38080" y="1516320"/>
            <a:ext cx="10515240" cy="960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38080" y="1516320"/>
            <a:ext cx="10515240" cy="960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838080" y="1516320"/>
            <a:ext cx="10515240" cy="960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1516320"/>
            <a:ext cx="10515240" cy="960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1516320"/>
            <a:ext cx="10515240" cy="960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1516320"/>
            <a:ext cx="10515240" cy="960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38080" y="1516320"/>
            <a:ext cx="10515240" cy="960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1516320"/>
            <a:ext cx="10515240" cy="960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838080" y="1516320"/>
            <a:ext cx="10515240" cy="4453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1516320"/>
            <a:ext cx="10515240" cy="960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38080" y="1516320"/>
            <a:ext cx="10515240" cy="960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838080" y="1516320"/>
            <a:ext cx="10515240" cy="960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8080" y="1516320"/>
            <a:ext cx="10515240" cy="960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8080" y="1516320"/>
            <a:ext cx="10515240" cy="960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38080" y="1516320"/>
            <a:ext cx="10515240" cy="960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838080" y="1516320"/>
            <a:ext cx="10515240" cy="960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838080" y="1516320"/>
            <a:ext cx="10515240" cy="960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1516320"/>
            <a:ext cx="10515240" cy="960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838080" y="1516320"/>
            <a:ext cx="10515240" cy="960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838080" y="1516320"/>
            <a:ext cx="10515240" cy="960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838080" y="1516320"/>
            <a:ext cx="10515240" cy="4453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838080" y="1516320"/>
            <a:ext cx="10515240" cy="960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838080" y="1516320"/>
            <a:ext cx="10515240" cy="960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838080" y="1516320"/>
            <a:ext cx="10515240" cy="960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838080" y="1516320"/>
            <a:ext cx="10515240" cy="960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838080" y="1516320"/>
            <a:ext cx="10515240" cy="960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838080" y="1516320"/>
            <a:ext cx="10515240" cy="960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8080" y="1516320"/>
            <a:ext cx="10515240" cy="960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838080" y="1516320"/>
            <a:ext cx="10515240" cy="4453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1516320"/>
            <a:ext cx="10515240" cy="960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838080" y="1516320"/>
            <a:ext cx="10515240" cy="960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38080" y="1516320"/>
            <a:ext cx="10515240" cy="960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jpe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7.jpe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Текст 8"/>
          <p:cNvSpPr/>
          <p:nvPr/>
        </p:nvSpPr>
        <p:spPr>
          <a:xfrm>
            <a:off x="3224520" y="501480"/>
            <a:ext cx="33562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1400" spc="-1" strike="noStrike">
                <a:solidFill>
                  <a:srgbClr val="767171"/>
                </a:solidFill>
                <a:latin typeface="Century Gothic"/>
              </a:rPr>
              <a:t>2021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838080" y="1585800"/>
            <a:ext cx="10515240" cy="134208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90000"/>
              </a:lnSpc>
            </a:pPr>
            <a:r>
              <a:rPr b="0" lang="ru-RU" sz="6600" spc="-1" strike="noStrike">
                <a:solidFill>
                  <a:srgbClr val="000000"/>
                </a:solidFill>
                <a:latin typeface="Century Gothic"/>
              </a:rPr>
              <a:t>Образец заголовка</a:t>
            </a:r>
            <a:endParaRPr b="0" lang="ru-RU" sz="6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latin typeface="Century Gothic"/>
              </a:rPr>
              <a:t>Click to edit the outline text format</a:t>
            </a:r>
            <a:endParaRPr b="0" lang="ru-RU" sz="2800" spc="-1" strike="noStrike">
              <a:solidFill>
                <a:srgbClr val="000000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Century Gothic"/>
              </a:rPr>
              <a:t>Second Outline Level</a:t>
            </a:r>
            <a:endParaRPr b="0" lang="ru-RU" sz="2000" spc="-1" strike="noStrike">
              <a:solidFill>
                <a:srgbClr val="000000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Century Gothic"/>
              </a:rPr>
              <a:t>Third Outline Level</a:t>
            </a:r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Century Gothic"/>
              </a:rPr>
              <a:t>Fourth Outline Level</a:t>
            </a:r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entury Gothic"/>
              </a:rPr>
              <a:t>Fifth Outline Level</a:t>
            </a:r>
            <a:endParaRPr b="0" lang="ru-RU" sz="2000" spc="-1" strike="noStrike">
              <a:solidFill>
                <a:srgbClr val="000000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entury Gothic"/>
              </a:rPr>
              <a:t>Sixth Outline Level</a:t>
            </a:r>
            <a:endParaRPr b="0" lang="ru-RU" sz="2000" spc="-1" strike="noStrike">
              <a:solidFill>
                <a:srgbClr val="000000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entury Gothic"/>
              </a:rPr>
              <a:t>Seventh Outline Level</a:t>
            </a:r>
            <a:endParaRPr b="0" lang="ru-RU" sz="20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Рисунок 7" descr=""/>
          <p:cNvPicPr/>
          <p:nvPr/>
        </p:nvPicPr>
        <p:blipFill>
          <a:blip r:embed="rId3">
            <a:alphaModFix amt="70000"/>
          </a:blip>
          <a:stretch/>
        </p:blipFill>
        <p:spPr>
          <a:xfrm>
            <a:off x="4043160" y="-965520"/>
            <a:ext cx="8148600" cy="5923800"/>
          </a:xfrm>
          <a:prstGeom prst="rect">
            <a:avLst/>
          </a:prstGeom>
          <a:ln w="0"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body"/>
          </p:nvPr>
        </p:nvSpPr>
        <p:spPr>
          <a:xfrm>
            <a:off x="838080" y="2718720"/>
            <a:ext cx="10515240" cy="28137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3b3838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3b3838"/>
                </a:solidFill>
                <a:latin typeface="Century Gothic"/>
              </a:rPr>
              <a:t>Образец текста</a:t>
            </a:r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3b3838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3b3838"/>
                </a:solidFill>
                <a:latin typeface="Century Gothic"/>
              </a:rPr>
              <a:t>Второй уровень</a:t>
            </a:r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3b3838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3b3838"/>
                </a:solidFill>
                <a:latin typeface="Century Gothic"/>
              </a:rPr>
              <a:t>Третий уровень</a:t>
            </a:r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3b3838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3b3838"/>
                </a:solidFill>
                <a:latin typeface="Century Gothic"/>
              </a:rPr>
              <a:t>Четвертый уровень</a:t>
            </a:r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3b3838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3b3838"/>
                </a:solidFill>
                <a:latin typeface="Century Gothic"/>
              </a:rPr>
              <a:t>Пятый уровень</a:t>
            </a:r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838080" y="1516320"/>
            <a:ext cx="10515240" cy="9604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entury Gothic"/>
              </a:rPr>
              <a:t>Образ</a:t>
            </a:r>
            <a:r>
              <a:rPr b="0" lang="ru-RU" sz="4400" spc="-1" strike="noStrike">
                <a:solidFill>
                  <a:srgbClr val="000000"/>
                </a:solidFill>
                <a:latin typeface="Century Gothic"/>
              </a:rPr>
              <a:t>ец </a:t>
            </a:r>
            <a:r>
              <a:rPr b="0" lang="ru-RU" sz="4400" spc="-1" strike="noStrike">
                <a:solidFill>
                  <a:srgbClr val="000000"/>
                </a:solidFill>
                <a:latin typeface="Century Gothic"/>
              </a:rPr>
              <a:t>заголо</a:t>
            </a:r>
            <a:r>
              <a:rPr b="0" lang="ru-RU" sz="4400" spc="-1" strike="noStrike">
                <a:solidFill>
                  <a:srgbClr val="000000"/>
                </a:solidFill>
                <a:latin typeface="Century Gothic"/>
              </a:rPr>
              <a:t>вка</a:t>
            </a:r>
            <a:endParaRPr b="0" lang="ru-RU" sz="44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42" name="Рисунок 10" descr=""/>
          <p:cNvPicPr/>
          <p:nvPr/>
        </p:nvPicPr>
        <p:blipFill>
          <a:blip r:embed="rId4">
            <a:alphaModFix amt="70000"/>
          </a:blip>
          <a:stretch/>
        </p:blipFill>
        <p:spPr>
          <a:xfrm>
            <a:off x="6388200" y="3214800"/>
            <a:ext cx="8148600" cy="5923800"/>
          </a:xfrm>
          <a:prstGeom prst="rect">
            <a:avLst/>
          </a:prstGeom>
          <a:ln w="0">
            <a:noFill/>
          </a:ln>
        </p:spPr>
      </p:pic>
      <p:sp>
        <p:nvSpPr>
          <p:cNvPr id="43" name="PlaceHolder 3"/>
          <p:cNvSpPr>
            <a:spLocks noGrp="1"/>
          </p:cNvSpPr>
          <p:nvPr>
            <p:ph type="ftr"/>
          </p:nvPr>
        </p:nvSpPr>
        <p:spPr>
          <a:xfrm>
            <a:off x="3245400" y="429120"/>
            <a:ext cx="374040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sldNum"/>
          </p:nvPr>
        </p:nvSpPr>
        <p:spPr>
          <a:xfrm>
            <a:off x="8628840" y="43596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28B7339-9364-4DD7-8054-7AA06355CA07}" type="slidenum">
              <a:rPr b="0" lang="ru-RU" sz="1200" spc="-1" strike="noStrike">
                <a:solidFill>
                  <a:srgbClr val="8b8b8b"/>
                </a:solidFill>
                <a:latin typeface="Century Gothic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7" descr=""/>
          <p:cNvPicPr/>
          <p:nvPr/>
        </p:nvPicPr>
        <p:blipFill>
          <a:blip r:embed="rId3">
            <a:alphaModFix amt="70000"/>
          </a:blip>
          <a:stretch/>
        </p:blipFill>
        <p:spPr>
          <a:xfrm>
            <a:off x="4043160" y="-965520"/>
            <a:ext cx="8148600" cy="5923800"/>
          </a:xfrm>
          <a:prstGeom prst="rect">
            <a:avLst/>
          </a:prstGeom>
          <a:ln w="0"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8080" y="1516320"/>
            <a:ext cx="10515240" cy="9604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entury Gothic"/>
              </a:rPr>
              <a:t>Образец заголовка</a:t>
            </a:r>
            <a:endParaRPr b="0" lang="ru-RU" sz="4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838080" y="2673720"/>
            <a:ext cx="5181120" cy="350280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3b3838"/>
              </a:buClr>
              <a:buFont typeface="Arial"/>
              <a:buChar char="•"/>
            </a:pPr>
            <a:r>
              <a:rPr b="0" lang="ru-RU" sz="2000" spc="-1" strike="noStrike">
                <a:solidFill>
                  <a:srgbClr val="3b3838"/>
                </a:solidFill>
                <a:latin typeface="Century Gothic"/>
              </a:rPr>
              <a:t>Образец текста</a:t>
            </a:r>
            <a:endParaRPr b="0" lang="ru-RU" sz="2000" spc="-1" strike="noStrike">
              <a:solidFill>
                <a:srgbClr val="3b3838"/>
              </a:solidFill>
              <a:latin typeface="Century Gothic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3b3838"/>
              </a:buClr>
              <a:buFont typeface="Arial"/>
              <a:buChar char="•"/>
            </a:pPr>
            <a:r>
              <a:rPr b="0" lang="ru-RU" sz="2000" spc="-1" strike="noStrike">
                <a:solidFill>
                  <a:srgbClr val="3b3838"/>
                </a:solidFill>
                <a:latin typeface="Century Gothic"/>
              </a:rPr>
              <a:t>Второй уровень</a:t>
            </a:r>
            <a:endParaRPr b="0" lang="ru-RU" sz="2000" spc="-1" strike="noStrike">
              <a:solidFill>
                <a:srgbClr val="3b3838"/>
              </a:solidFill>
              <a:latin typeface="Century Gothic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3b3838"/>
              </a:buClr>
              <a:buFont typeface="Arial"/>
              <a:buChar char="•"/>
            </a:pPr>
            <a:r>
              <a:rPr b="0" lang="ru-RU" sz="2000" spc="-1" strike="noStrike">
                <a:solidFill>
                  <a:srgbClr val="3b3838"/>
                </a:solidFill>
                <a:latin typeface="Century Gothic"/>
              </a:rPr>
              <a:t>Третий уровень</a:t>
            </a:r>
            <a:endParaRPr b="0" lang="ru-RU" sz="2000" spc="-1" strike="noStrike">
              <a:solidFill>
                <a:srgbClr val="3b3838"/>
              </a:solidFill>
              <a:latin typeface="Century Gothic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3b3838"/>
              </a:buClr>
              <a:buFont typeface="Arial"/>
              <a:buChar char="•"/>
            </a:pPr>
            <a:r>
              <a:rPr b="0" lang="ru-RU" sz="2000" spc="-1" strike="noStrike">
                <a:solidFill>
                  <a:srgbClr val="3b3838"/>
                </a:solidFill>
                <a:latin typeface="Century Gothic"/>
              </a:rPr>
              <a:t>Четвертый уровень</a:t>
            </a:r>
            <a:endParaRPr b="0" lang="ru-RU" sz="2000" spc="-1" strike="noStrike">
              <a:solidFill>
                <a:srgbClr val="3b3838"/>
              </a:solidFill>
              <a:latin typeface="Century Gothic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3b3838"/>
              </a:buClr>
              <a:buFont typeface="Arial"/>
              <a:buChar char="•"/>
            </a:pPr>
            <a:r>
              <a:rPr b="0" lang="ru-RU" sz="2000" spc="-1" strike="noStrike">
                <a:solidFill>
                  <a:srgbClr val="3b3838"/>
                </a:solidFill>
                <a:latin typeface="Century Gothic"/>
              </a:rPr>
              <a:t>Пятый уровень</a:t>
            </a:r>
            <a:endParaRPr b="0" lang="ru-RU" sz="20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172200" y="2673720"/>
            <a:ext cx="5181120" cy="350280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3b3838"/>
              </a:buClr>
              <a:buFont typeface="Arial"/>
              <a:buChar char="•"/>
            </a:pPr>
            <a:r>
              <a:rPr b="0" lang="ru-RU" sz="2000" spc="-1" strike="noStrike">
                <a:solidFill>
                  <a:srgbClr val="3b3838"/>
                </a:solidFill>
                <a:latin typeface="Century Gothic"/>
              </a:rPr>
              <a:t>Образец текста</a:t>
            </a:r>
            <a:endParaRPr b="0" lang="ru-RU" sz="2000" spc="-1" strike="noStrike">
              <a:solidFill>
                <a:srgbClr val="3b3838"/>
              </a:solidFill>
              <a:latin typeface="Century Gothic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3b3838"/>
              </a:buClr>
              <a:buFont typeface="Arial"/>
              <a:buChar char="•"/>
            </a:pPr>
            <a:r>
              <a:rPr b="0" lang="ru-RU" sz="2000" spc="-1" strike="noStrike">
                <a:solidFill>
                  <a:srgbClr val="3b3838"/>
                </a:solidFill>
                <a:latin typeface="Century Gothic"/>
              </a:rPr>
              <a:t>Второй уровень</a:t>
            </a:r>
            <a:endParaRPr b="0" lang="ru-RU" sz="2000" spc="-1" strike="noStrike">
              <a:solidFill>
                <a:srgbClr val="3b3838"/>
              </a:solidFill>
              <a:latin typeface="Century Gothic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3b3838"/>
              </a:buClr>
              <a:buFont typeface="Arial"/>
              <a:buChar char="•"/>
            </a:pPr>
            <a:r>
              <a:rPr b="0" lang="ru-RU" sz="2000" spc="-1" strike="noStrike">
                <a:solidFill>
                  <a:srgbClr val="3b3838"/>
                </a:solidFill>
                <a:latin typeface="Century Gothic"/>
              </a:rPr>
              <a:t>Третий уровень</a:t>
            </a:r>
            <a:endParaRPr b="0" lang="ru-RU" sz="2000" spc="-1" strike="noStrike">
              <a:solidFill>
                <a:srgbClr val="3b3838"/>
              </a:solidFill>
              <a:latin typeface="Century Gothic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3b3838"/>
              </a:buClr>
              <a:buFont typeface="Arial"/>
              <a:buChar char="•"/>
            </a:pPr>
            <a:r>
              <a:rPr b="0" lang="ru-RU" sz="2000" spc="-1" strike="noStrike">
                <a:solidFill>
                  <a:srgbClr val="3b3838"/>
                </a:solidFill>
                <a:latin typeface="Century Gothic"/>
              </a:rPr>
              <a:t>Четвертый уровень</a:t>
            </a:r>
            <a:endParaRPr b="0" lang="ru-RU" sz="2000" spc="-1" strike="noStrike">
              <a:solidFill>
                <a:srgbClr val="3b3838"/>
              </a:solidFill>
              <a:latin typeface="Century Gothic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3b3838"/>
              </a:buClr>
              <a:buFont typeface="Arial"/>
              <a:buChar char="•"/>
            </a:pPr>
            <a:r>
              <a:rPr b="0" lang="ru-RU" sz="2000" spc="-1" strike="noStrike">
                <a:solidFill>
                  <a:srgbClr val="3b3838"/>
                </a:solidFill>
                <a:latin typeface="Century Gothic"/>
              </a:rPr>
              <a:t>Пятый уровень</a:t>
            </a:r>
            <a:endParaRPr b="0" lang="ru-RU" sz="20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sldNum"/>
          </p:nvPr>
        </p:nvSpPr>
        <p:spPr>
          <a:xfrm>
            <a:off x="8628840" y="43596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19413B6-9FB6-4808-A80C-D698383142F0}" type="slidenum">
              <a:rPr b="0" lang="ru-RU" sz="1200" spc="-1" strike="noStrike">
                <a:solidFill>
                  <a:srgbClr val="8b8b8b"/>
                </a:solidFill>
                <a:latin typeface="Century Gothic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3245400" y="429120"/>
            <a:ext cx="374040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Рисунок 7" descr=""/>
          <p:cNvPicPr/>
          <p:nvPr/>
        </p:nvPicPr>
        <p:blipFill>
          <a:blip r:embed="rId3">
            <a:alphaModFix amt="70000"/>
          </a:blip>
          <a:stretch/>
        </p:blipFill>
        <p:spPr>
          <a:xfrm>
            <a:off x="4043160" y="-965520"/>
            <a:ext cx="8148600" cy="5923800"/>
          </a:xfrm>
          <a:prstGeom prst="rect">
            <a:avLst/>
          </a:prstGeom>
          <a:ln w="0">
            <a:noFill/>
          </a:ln>
        </p:spPr>
      </p:pic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838080" y="1516320"/>
            <a:ext cx="10515240" cy="9604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entury Gothic"/>
              </a:rPr>
              <a:t>Образец заголовка</a:t>
            </a:r>
            <a:endParaRPr b="0" lang="ru-RU" sz="4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ldNum"/>
          </p:nvPr>
        </p:nvSpPr>
        <p:spPr>
          <a:xfrm>
            <a:off x="8628840" y="43596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836DFE4-561D-411E-8400-42D13C5832E6}" type="slidenum">
              <a:rPr b="0" lang="ru-RU" sz="1200" spc="-1" strike="noStrike">
                <a:solidFill>
                  <a:srgbClr val="8b8b8b"/>
                </a:solidFill>
                <a:latin typeface="Century Gothic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126" name="Рисунок 3" descr=""/>
          <p:cNvPicPr/>
          <p:nvPr/>
        </p:nvPicPr>
        <p:blipFill>
          <a:blip r:embed="rId4">
            <a:alphaModFix amt="70000"/>
          </a:blip>
          <a:stretch/>
        </p:blipFill>
        <p:spPr>
          <a:xfrm rot="4278600">
            <a:off x="-3418560" y="2127960"/>
            <a:ext cx="8148600" cy="5923800"/>
          </a:xfrm>
          <a:prstGeom prst="rect">
            <a:avLst/>
          </a:prstGeom>
          <a:ln w="0">
            <a:noFill/>
          </a:ln>
        </p:spPr>
      </p:pic>
      <p:sp>
        <p:nvSpPr>
          <p:cNvPr id="127" name="PlaceHolder 3"/>
          <p:cNvSpPr>
            <a:spLocks noGrp="1"/>
          </p:cNvSpPr>
          <p:nvPr>
            <p:ph type="ftr"/>
          </p:nvPr>
        </p:nvSpPr>
        <p:spPr>
          <a:xfrm>
            <a:off x="3245400" y="429120"/>
            <a:ext cx="374040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3b3838"/>
                </a:solidFill>
                <a:latin typeface="Century Gothic"/>
              </a:rPr>
              <a:t>Click to edit the outline text format</a:t>
            </a:r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3b3838"/>
                </a:solidFill>
                <a:latin typeface="Century Gothic"/>
              </a:rPr>
              <a:t>Second Outline Level</a:t>
            </a:r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3b3838"/>
                </a:solidFill>
                <a:latin typeface="Century Gothic"/>
              </a:rPr>
              <a:t>Third Outline Level</a:t>
            </a:r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3b3838"/>
                </a:solidFill>
                <a:latin typeface="Century Gothic"/>
              </a:rPr>
              <a:t>Fourth Outline Level</a:t>
            </a:r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3b3838"/>
                </a:solidFill>
                <a:latin typeface="Century Gothic"/>
              </a:rPr>
              <a:t>Fifth Outline Level</a:t>
            </a:r>
            <a:endParaRPr b="0" lang="ru-RU" sz="2000" spc="-1" strike="noStrike">
              <a:solidFill>
                <a:srgbClr val="3b3838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3b3838"/>
                </a:solidFill>
                <a:latin typeface="Century Gothic"/>
              </a:rPr>
              <a:t>Sixth Outline Level</a:t>
            </a:r>
            <a:endParaRPr b="0" lang="ru-RU" sz="2000" spc="-1" strike="noStrike">
              <a:solidFill>
                <a:srgbClr val="3b3838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3b3838"/>
                </a:solidFill>
                <a:latin typeface="Century Gothic"/>
              </a:rPr>
              <a:t>Seventh Outline Level</a:t>
            </a:r>
            <a:endParaRPr b="0" lang="ru-RU" sz="2000" spc="-1" strike="noStrike">
              <a:solidFill>
                <a:srgbClr val="3b3838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microsoft.com/office/2007/relationships/hdphoto" Target="../media/hdphoto1.wdp"/><Relationship Id="rId3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Подзаголовок 2"/>
          <p:cNvSpPr txBox="1"/>
          <p:nvPr/>
        </p:nvSpPr>
        <p:spPr>
          <a:xfrm>
            <a:off x="838080" y="3171600"/>
            <a:ext cx="9590400" cy="208584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>
              <a:lnSpc>
                <a:spcPct val="13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entury Gothic"/>
              </a:rPr>
              <a:t>Разработка дорожной карты мероприятий по повышению финансовой грамотности клиентов пенсионного возраста и разработка концепции по привлечению новых клиентов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6" name="Заголовок 1"/>
          <p:cNvSpPr txBox="1"/>
          <p:nvPr/>
        </p:nvSpPr>
        <p:spPr>
          <a:xfrm>
            <a:off x="838080" y="1585800"/>
            <a:ext cx="10515240" cy="13420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</a:pPr>
            <a:r>
              <a:rPr b="0" lang="ru-RU" sz="6600" spc="-1" strike="noStrike">
                <a:solidFill>
                  <a:srgbClr val="000000"/>
                </a:solidFill>
                <a:latin typeface="Century Gothic"/>
              </a:rPr>
              <a:t>ВТБ-онлайн</a:t>
            </a:r>
            <a:endParaRPr b="0" lang="ru-RU" sz="6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167" name="Рисунок 6" descr=""/>
          <p:cNvPicPr/>
          <p:nvPr/>
        </p:nvPicPr>
        <p:blipFill>
          <a:blip r:embed="rId1">
            <a:alphaModFix amt="70000"/>
          </a:blip>
          <a:stretch/>
        </p:blipFill>
        <p:spPr>
          <a:xfrm rot="5400000">
            <a:off x="-6382080" y="-1070640"/>
            <a:ext cx="11494440" cy="8206560"/>
          </a:xfrm>
          <a:prstGeom prst="rect">
            <a:avLst/>
          </a:prstGeom>
          <a:ln w="0">
            <a:noFill/>
          </a:ln>
        </p:spPr>
      </p:pic>
      <p:pic>
        <p:nvPicPr>
          <p:cNvPr id="168" name="Picture 2" descr=""/>
          <p:cNvPicPr/>
          <p:nvPr/>
        </p:nvPicPr>
        <p:blipFill>
          <a:blip r:embed="rId2"/>
          <a:stretch/>
        </p:blipFill>
        <p:spPr>
          <a:xfrm>
            <a:off x="9903240" y="5239080"/>
            <a:ext cx="1528920" cy="1528920"/>
          </a:xfrm>
          <a:prstGeom prst="rect">
            <a:avLst/>
          </a:prstGeom>
          <a:ln w="0">
            <a:noFill/>
          </a:ln>
        </p:spPr>
      </p:pic>
      <p:pic>
        <p:nvPicPr>
          <p:cNvPr id="169" name="Рисунок 8" descr=""/>
          <p:cNvPicPr/>
          <p:nvPr/>
        </p:nvPicPr>
        <p:blipFill>
          <a:blip r:embed="rId3"/>
          <a:stretch/>
        </p:blipFill>
        <p:spPr>
          <a:xfrm>
            <a:off x="7247160" y="5802840"/>
            <a:ext cx="2111760" cy="401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Объект 2"/>
          <p:cNvSpPr txBox="1"/>
          <p:nvPr/>
        </p:nvSpPr>
        <p:spPr>
          <a:xfrm>
            <a:off x="838080" y="2857680"/>
            <a:ext cx="8305560" cy="331920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3b3838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3b3838"/>
                </a:solidFill>
                <a:latin typeface="Century Gothic"/>
              </a:rPr>
              <a:t>Проработать функции мобильного приложения специально для пожилых людей (например: "перевести соточку соколику").</a:t>
            </a:r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3b3838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3b3838"/>
                </a:solidFill>
                <a:latin typeface="Century Gothic"/>
              </a:rPr>
              <a:t>Проработать бонусы за привлечение друга (баба Зина привела бабу Фросю, обе получили по 2000 руб на карту).</a:t>
            </a:r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3b3838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3b3838"/>
                </a:solidFill>
                <a:latin typeface="Century Gothic"/>
              </a:rPr>
              <a:t>Проработать акцию "соколик или сына привёл бабушку в ВТБ, получил единоразвый бонус 2000 руб на карту".</a:t>
            </a:r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220" name="Номер слайда 4"/>
          <p:cNvSpPr txBox="1"/>
          <p:nvPr/>
        </p:nvSpPr>
        <p:spPr>
          <a:xfrm>
            <a:off x="8628840" y="4359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B82663C-7410-41D0-BE59-6D9328AAEF02}" type="slidenum">
              <a:rPr b="0" lang="ru-RU" sz="1200" spc="-1" strike="noStrike">
                <a:solidFill>
                  <a:srgbClr val="8b8b8b"/>
                </a:solidFill>
                <a:latin typeface="Century Gothic"/>
              </a:rPr>
              <a:t>9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21" name="Заголовок 6"/>
          <p:cNvSpPr txBox="1"/>
          <p:nvPr/>
        </p:nvSpPr>
        <p:spPr>
          <a:xfrm>
            <a:off x="838080" y="1516320"/>
            <a:ext cx="10515240" cy="960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entury Gothic"/>
              </a:rPr>
              <a:t>Привлечение новых клиентов</a:t>
            </a:r>
            <a:endParaRPr b="0" lang="ru-RU" sz="44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222" name="Picture 2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 sat="0"/>
                    </a14:imgEffect>
                  </a14:imgLayer>
                </a14:imgProps>
              </a:ext>
            </a:extLst>
          </a:blip>
          <a:stretch/>
        </p:blipFill>
        <p:spPr>
          <a:xfrm>
            <a:off x="9236520" y="1181880"/>
            <a:ext cx="3440160" cy="4722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Номер слайда 4"/>
          <p:cNvSpPr txBox="1"/>
          <p:nvPr/>
        </p:nvSpPr>
        <p:spPr>
          <a:xfrm>
            <a:off x="8628840" y="4359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8986257-C44D-4051-A06C-41771BA8D76B}" type="slidenum">
              <a:rPr b="0" lang="ru-RU" sz="1200" spc="-1" strike="noStrike">
                <a:solidFill>
                  <a:srgbClr val="8b8b8b"/>
                </a:solidFill>
                <a:latin typeface="Century Gothic"/>
              </a:rPr>
              <a:t>10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24" name="Заголовок 6"/>
          <p:cNvSpPr txBox="1"/>
          <p:nvPr/>
        </p:nvSpPr>
        <p:spPr>
          <a:xfrm>
            <a:off x="838080" y="1516320"/>
            <a:ext cx="10515240" cy="960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entury Gothic"/>
              </a:rPr>
              <a:t>Стратегия</a:t>
            </a:r>
            <a:endParaRPr b="0" lang="ru-RU" sz="4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25" name="Объект 3"/>
          <p:cNvSpPr txBox="1"/>
          <p:nvPr/>
        </p:nvSpPr>
        <p:spPr>
          <a:xfrm>
            <a:off x="838080" y="2673720"/>
            <a:ext cx="8629560" cy="350280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2000" spc="-1" strike="noStrike">
                <a:solidFill>
                  <a:srgbClr val="3b3838"/>
                </a:solidFill>
                <a:latin typeface="Century Gothic"/>
              </a:rPr>
              <a:t>Количество КЦСОН (и аналогичных культурно-досуговых центров для пенсионеров) по России: </a:t>
            </a:r>
            <a:r>
              <a:rPr b="1" lang="ru-RU" sz="2000" spc="-1" strike="noStrike">
                <a:solidFill>
                  <a:srgbClr val="3b3838"/>
                </a:solidFill>
                <a:latin typeface="Century Gothic"/>
              </a:rPr>
              <a:t>326</a:t>
            </a:r>
            <a:endParaRPr b="0" lang="ru-RU" sz="2000" spc="-1" strike="noStrike">
              <a:solidFill>
                <a:srgbClr val="3b3838"/>
              </a:solidFill>
              <a:latin typeface="Century Gothic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2000" spc="-1" strike="noStrike">
                <a:solidFill>
                  <a:srgbClr val="3b3838"/>
                </a:solidFill>
                <a:latin typeface="Century Gothic"/>
              </a:rPr>
              <a:t>Вместе с другими площадками, на базе которых проводятся мероприятия для пожилых людей: </a:t>
            </a:r>
            <a:r>
              <a:rPr b="1" lang="ru-RU" sz="2000" spc="-1" strike="noStrike">
                <a:solidFill>
                  <a:srgbClr val="3b3838"/>
                </a:solidFill>
                <a:latin typeface="Century Gothic"/>
              </a:rPr>
              <a:t>600</a:t>
            </a:r>
            <a:endParaRPr b="0" lang="ru-RU" sz="2000" spc="-1" strike="noStrike">
              <a:solidFill>
                <a:srgbClr val="3b3838"/>
              </a:solidFill>
              <a:latin typeface="Century Gothic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2000" spc="-1" strike="noStrike">
                <a:solidFill>
                  <a:srgbClr val="3b3838"/>
                </a:solidFill>
                <a:latin typeface="Century Gothic"/>
              </a:rPr>
              <a:t>Количество слушателей в каждом центре: </a:t>
            </a:r>
            <a:r>
              <a:rPr b="1" lang="ru-RU" sz="2000" spc="-1" strike="noStrike">
                <a:solidFill>
                  <a:srgbClr val="3b3838"/>
                </a:solidFill>
                <a:latin typeface="Century Gothic"/>
              </a:rPr>
              <a:t>20</a:t>
            </a:r>
            <a:endParaRPr b="0" lang="ru-RU" sz="2000" spc="-1" strike="noStrike">
              <a:solidFill>
                <a:srgbClr val="3b3838"/>
              </a:solidFill>
              <a:latin typeface="Century Gothic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2000" spc="-1" strike="noStrike">
                <a:solidFill>
                  <a:srgbClr val="3b3838"/>
                </a:solidFill>
                <a:latin typeface="Century Gothic"/>
              </a:rPr>
              <a:t>У каждого слушателя может быть знакомых, которым он может порекомендовать: </a:t>
            </a:r>
            <a:r>
              <a:rPr b="1" lang="ru-RU" sz="2000" spc="-1" strike="noStrike">
                <a:solidFill>
                  <a:srgbClr val="3b3838"/>
                </a:solidFill>
                <a:latin typeface="Century Gothic"/>
              </a:rPr>
              <a:t>10</a:t>
            </a:r>
            <a:endParaRPr b="0" lang="ru-RU" sz="2000" spc="-1" strike="noStrike">
              <a:solidFill>
                <a:srgbClr val="3b3838"/>
              </a:solidFill>
              <a:latin typeface="Century Gothic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3b3838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000" spc="-1" strike="noStrike">
                <a:solidFill>
                  <a:srgbClr val="3b3838"/>
                </a:solidFill>
                <a:latin typeface="Century Gothic"/>
              </a:rPr>
              <a:t>Всего можем привлечь: </a:t>
            </a:r>
            <a:r>
              <a:rPr b="1" lang="ru-RU" sz="2000" spc="-1" strike="noStrike">
                <a:solidFill>
                  <a:srgbClr val="3b3838"/>
                </a:solidFill>
                <a:latin typeface="Century Gothic"/>
              </a:rPr>
              <a:t>120 — 360 тыс клиентов</a:t>
            </a:r>
            <a:endParaRPr b="0" lang="ru-RU" sz="2000" spc="-1" strike="noStrike">
              <a:solidFill>
                <a:srgbClr val="3b3838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Номер слайда 4_0"/>
          <p:cNvSpPr txBox="1"/>
          <p:nvPr/>
        </p:nvSpPr>
        <p:spPr>
          <a:xfrm>
            <a:off x="8628840" y="4359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A4E1F60-F55D-49F3-AC8F-58555C1F74B8}" type="slidenum">
              <a:rPr b="0" lang="ru-RU" sz="1200" spc="-1" strike="noStrike">
                <a:solidFill>
                  <a:srgbClr val="8b8b8b"/>
                </a:solidFill>
                <a:latin typeface="Century Gothic"/>
              </a:rPr>
              <a:t>11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27" name="Заголовок 6_0"/>
          <p:cNvSpPr txBox="1"/>
          <p:nvPr/>
        </p:nvSpPr>
        <p:spPr>
          <a:xfrm>
            <a:off x="838080" y="1516320"/>
            <a:ext cx="10515240" cy="960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entury Gothic"/>
              </a:rPr>
              <a:t>Стратегия</a:t>
            </a:r>
            <a:endParaRPr b="0" lang="ru-RU" sz="4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28" name="Объект 3_0"/>
          <p:cNvSpPr txBox="1"/>
          <p:nvPr/>
        </p:nvSpPr>
        <p:spPr>
          <a:xfrm>
            <a:off x="838080" y="2673720"/>
            <a:ext cx="8629560" cy="350280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2000" spc="-1" strike="noStrike">
                <a:solidFill>
                  <a:srgbClr val="3b3838"/>
                </a:solidFill>
                <a:latin typeface="Century Gothic"/>
              </a:rPr>
              <a:t>Суммарная стоимость проведения курса лекций в клубах для пенсионеров: </a:t>
            </a:r>
            <a:r>
              <a:rPr b="1" lang="ru-RU" sz="2000" spc="-1" strike="noStrike">
                <a:solidFill>
                  <a:srgbClr val="3b3838"/>
                </a:solidFill>
                <a:latin typeface="Century Gothic"/>
              </a:rPr>
              <a:t>54 660 000 руб.</a:t>
            </a:r>
            <a:endParaRPr b="0" lang="ru-RU" sz="2000" spc="-1" strike="noStrike">
              <a:solidFill>
                <a:srgbClr val="3b3838"/>
              </a:solidFill>
              <a:latin typeface="Century Gothic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2000" spc="-1" strike="noStrike">
                <a:solidFill>
                  <a:srgbClr val="3b3838"/>
                </a:solidFill>
                <a:latin typeface="Century Gothic"/>
              </a:rPr>
              <a:t>Затраты на привлечение одного клиента: </a:t>
            </a:r>
            <a:r>
              <a:rPr b="1" lang="ru-RU" sz="2000" spc="-1" strike="noStrike">
                <a:solidFill>
                  <a:srgbClr val="3b3838"/>
                </a:solidFill>
                <a:latin typeface="Century Gothic"/>
              </a:rPr>
              <a:t>389 руб.</a:t>
            </a:r>
            <a:endParaRPr b="0" lang="ru-RU" sz="2000" spc="-1" strike="noStrike">
              <a:solidFill>
                <a:srgbClr val="3b3838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Номер слайда 4_1"/>
          <p:cNvSpPr txBox="1"/>
          <p:nvPr/>
        </p:nvSpPr>
        <p:spPr>
          <a:xfrm>
            <a:off x="8628840" y="4359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0BE4BE4-0F30-4337-861E-F1CB851B7063}" type="slidenum">
              <a:rPr b="0" lang="ru-RU" sz="1200" spc="-1" strike="noStrike">
                <a:solidFill>
                  <a:srgbClr val="8b8b8b"/>
                </a:solidFill>
                <a:latin typeface="Century Gothic"/>
              </a:rPr>
              <a:t>12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30" name="Заголовок 6_1"/>
          <p:cNvSpPr txBox="1"/>
          <p:nvPr/>
        </p:nvSpPr>
        <p:spPr>
          <a:xfrm>
            <a:off x="838080" y="1516320"/>
            <a:ext cx="10515240" cy="960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entury Gothic"/>
              </a:rPr>
              <a:t>Стратегия</a:t>
            </a:r>
            <a:endParaRPr b="0" lang="ru-RU" sz="4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31" name="Объект 3_1"/>
          <p:cNvSpPr txBox="1"/>
          <p:nvPr/>
        </p:nvSpPr>
        <p:spPr>
          <a:xfrm>
            <a:off x="838080" y="2673720"/>
            <a:ext cx="9677520" cy="350280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2000" spc="-1" strike="noStrike">
                <a:solidFill>
                  <a:srgbClr val="3b3838"/>
                </a:solidFill>
                <a:latin typeface="Century Gothic"/>
              </a:rPr>
              <a:t>Количество школ в России: </a:t>
            </a:r>
            <a:r>
              <a:rPr b="1" lang="ru-RU" sz="2000" spc="-1" strike="noStrike">
                <a:solidFill>
                  <a:srgbClr val="3b3838"/>
                </a:solidFill>
                <a:latin typeface="Century Gothic"/>
              </a:rPr>
              <a:t>41 349</a:t>
            </a:r>
            <a:endParaRPr b="0" lang="ru-RU" sz="2000" spc="-1" strike="noStrike">
              <a:solidFill>
                <a:srgbClr val="3b3838"/>
              </a:solidFill>
              <a:latin typeface="Century Gothic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2000" spc="-1" strike="noStrike">
                <a:solidFill>
                  <a:srgbClr val="3b3838"/>
                </a:solidFill>
                <a:latin typeface="Century Gothic"/>
              </a:rPr>
              <a:t>Среднее число учеников на 1 школу: </a:t>
            </a:r>
            <a:r>
              <a:rPr b="1" lang="ru-RU" sz="2000" spc="-1" strike="noStrike">
                <a:solidFill>
                  <a:srgbClr val="3b3838"/>
                </a:solidFill>
                <a:latin typeface="Century Gothic"/>
              </a:rPr>
              <a:t>344</a:t>
            </a:r>
            <a:endParaRPr b="0" lang="ru-RU" sz="2000" spc="-1" strike="noStrike">
              <a:solidFill>
                <a:srgbClr val="3b3838"/>
              </a:solidFill>
              <a:latin typeface="Century Gothic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2000" spc="-1" strike="noStrike">
                <a:solidFill>
                  <a:srgbClr val="3b3838"/>
                </a:solidFill>
                <a:latin typeface="Century Gothic"/>
              </a:rPr>
              <a:t>У каждого ученика есть как минимум </a:t>
            </a:r>
            <a:r>
              <a:rPr b="1" lang="ru-RU" sz="2000" spc="-1" strike="noStrike">
                <a:solidFill>
                  <a:srgbClr val="3b3838"/>
                </a:solidFill>
                <a:latin typeface="Century Gothic"/>
              </a:rPr>
              <a:t>1 пожилой родственник</a:t>
            </a:r>
            <a:endParaRPr b="0" lang="ru-RU" sz="2000" spc="-1" strike="noStrike">
              <a:solidFill>
                <a:srgbClr val="3b3838"/>
              </a:solidFill>
              <a:latin typeface="Century Gothic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2000" spc="-1" strike="noStrike">
                <a:solidFill>
                  <a:srgbClr val="3b3838"/>
                </a:solidFill>
                <a:latin typeface="Century Gothic"/>
              </a:rPr>
              <a:t>Всего можем привлечь новых клиентов-пенсионеров: </a:t>
            </a:r>
            <a:endParaRPr b="0" lang="ru-RU" sz="2000" spc="-1" strike="noStrike">
              <a:solidFill>
                <a:srgbClr val="3b3838"/>
              </a:solidFill>
              <a:latin typeface="Century Gothic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ru-RU" sz="2000" spc="-1" strike="noStrike">
                <a:solidFill>
                  <a:srgbClr val="3b3838"/>
                </a:solidFill>
                <a:latin typeface="Century Gothic"/>
              </a:rPr>
              <a:t>14 224 056 чел</a:t>
            </a:r>
            <a:endParaRPr b="0" lang="ru-RU" sz="2000" spc="-1" strike="noStrike">
              <a:solidFill>
                <a:srgbClr val="3b3838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Номер слайда 4_2"/>
          <p:cNvSpPr txBox="1"/>
          <p:nvPr/>
        </p:nvSpPr>
        <p:spPr>
          <a:xfrm>
            <a:off x="8628840" y="4359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45CD726-9721-4EA0-B5DE-26C6E789E6EF}" type="slidenum">
              <a:rPr b="0" lang="ru-RU" sz="1200" spc="-1" strike="noStrike">
                <a:solidFill>
                  <a:srgbClr val="8b8b8b"/>
                </a:solidFill>
                <a:latin typeface="Century Gothic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33" name="Заголовок 6_2"/>
          <p:cNvSpPr txBox="1"/>
          <p:nvPr/>
        </p:nvSpPr>
        <p:spPr>
          <a:xfrm>
            <a:off x="838080" y="1516320"/>
            <a:ext cx="10515240" cy="960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entury Gothic"/>
              </a:rPr>
              <a:t>Стратегия</a:t>
            </a:r>
            <a:endParaRPr b="0" lang="ru-RU" sz="4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34" name="Объект 3_2"/>
          <p:cNvSpPr txBox="1"/>
          <p:nvPr/>
        </p:nvSpPr>
        <p:spPr>
          <a:xfrm>
            <a:off x="838080" y="2673720"/>
            <a:ext cx="9677520" cy="350280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2000" spc="-1" strike="noStrike">
                <a:solidFill>
                  <a:srgbClr val="3b3838"/>
                </a:solidFill>
                <a:latin typeface="Century Gothic"/>
              </a:rPr>
              <a:t>Стоимость проведения занятий по финансовой грамонтности во всех школах страны:  </a:t>
            </a:r>
            <a:r>
              <a:rPr b="1" lang="ru-RU" sz="2000" spc="-1" strike="noStrike">
                <a:solidFill>
                  <a:srgbClr val="3b3838"/>
                </a:solidFill>
                <a:latin typeface="Century Gothic"/>
              </a:rPr>
              <a:t>2 521 659 800</a:t>
            </a:r>
            <a:r>
              <a:rPr b="0" lang="ru-RU" sz="2000" spc="-1" strike="noStrike">
                <a:solidFill>
                  <a:srgbClr val="3b3838"/>
                </a:solidFill>
                <a:latin typeface="Century Gothic"/>
              </a:rPr>
              <a:t> </a:t>
            </a:r>
            <a:r>
              <a:rPr b="1" lang="ru-RU" sz="2000" spc="-1" strike="noStrike">
                <a:solidFill>
                  <a:srgbClr val="3b3838"/>
                </a:solidFill>
                <a:latin typeface="Century Gothic"/>
              </a:rPr>
              <a:t>руб.</a:t>
            </a:r>
            <a:endParaRPr b="0" lang="ru-RU" sz="2000" spc="-1" strike="noStrike">
              <a:solidFill>
                <a:srgbClr val="3b3838"/>
              </a:solidFill>
              <a:latin typeface="Century Gothic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2000" spc="-1" strike="noStrike">
                <a:solidFill>
                  <a:srgbClr val="3b3838"/>
                </a:solidFill>
                <a:latin typeface="Century Gothic"/>
              </a:rPr>
              <a:t>Стоимость привлечения одного клиента: </a:t>
            </a:r>
            <a:r>
              <a:rPr b="1" lang="ru-RU" sz="2000" spc="-1" strike="noStrike">
                <a:solidFill>
                  <a:srgbClr val="3b3838"/>
                </a:solidFill>
                <a:latin typeface="Century Gothic"/>
              </a:rPr>
              <a:t>177 руб.</a:t>
            </a:r>
            <a:endParaRPr b="0" lang="ru-RU" sz="2000" spc="-1" strike="noStrike">
              <a:solidFill>
                <a:srgbClr val="3b3838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Номер слайда 4_3"/>
          <p:cNvSpPr txBox="1"/>
          <p:nvPr/>
        </p:nvSpPr>
        <p:spPr>
          <a:xfrm>
            <a:off x="8628840" y="4359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9366367-B2E0-43F9-93E8-078A710A3D14}" type="slidenum">
              <a:rPr b="0" lang="ru-RU" sz="1200" spc="-1" strike="noStrike">
                <a:solidFill>
                  <a:srgbClr val="8b8b8b"/>
                </a:solidFill>
                <a:latin typeface="Century Gothic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36" name="Заголовок 6_3"/>
          <p:cNvSpPr txBox="1"/>
          <p:nvPr/>
        </p:nvSpPr>
        <p:spPr>
          <a:xfrm>
            <a:off x="838080" y="1516320"/>
            <a:ext cx="10515240" cy="960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entury Gothic"/>
              </a:rPr>
              <a:t>Выводы</a:t>
            </a:r>
            <a:endParaRPr b="0" lang="ru-RU" sz="4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37" name="Объект 3_3"/>
          <p:cNvSpPr txBox="1"/>
          <p:nvPr/>
        </p:nvSpPr>
        <p:spPr>
          <a:xfrm>
            <a:off x="838080" y="2673720"/>
            <a:ext cx="9677520" cy="350280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2000" spc="-1" strike="noStrike">
                <a:solidFill>
                  <a:srgbClr val="3b3838"/>
                </a:solidFill>
                <a:latin typeface="Century Gothic"/>
              </a:rPr>
              <a:t>     </a:t>
            </a:r>
            <a:r>
              <a:rPr b="0" lang="ru-RU" sz="2000" spc="-1" strike="noStrike">
                <a:solidFill>
                  <a:srgbClr val="3b3838"/>
                </a:solidFill>
                <a:latin typeface="Century Gothic"/>
              </a:rPr>
              <a:t>Разработана концепция "Отцы и дети", позволяющая привлечь до </a:t>
            </a:r>
            <a:r>
              <a:rPr b="1" lang="ru-RU" sz="2000" spc="-1" strike="noStrike">
                <a:solidFill>
                  <a:srgbClr val="3b3838"/>
                </a:solidFill>
                <a:latin typeface="Century Gothic"/>
              </a:rPr>
              <a:t>14,5 млн</a:t>
            </a:r>
            <a:r>
              <a:rPr b="0" lang="ru-RU" sz="2000" spc="-1" strike="noStrike">
                <a:solidFill>
                  <a:srgbClr val="3b3838"/>
                </a:solidFill>
                <a:latin typeface="Century Gothic"/>
              </a:rPr>
              <a:t> новых клиентов пожилого возраста.</a:t>
            </a:r>
            <a:endParaRPr b="0" lang="ru-RU" sz="2000" spc="-1" strike="noStrike">
              <a:solidFill>
                <a:srgbClr val="3b3838"/>
              </a:solidFill>
              <a:latin typeface="Century Gothic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2000" spc="-1" strike="noStrike">
                <a:solidFill>
                  <a:srgbClr val="3b3838"/>
                </a:solidFill>
                <a:latin typeface="Century Gothic"/>
              </a:rPr>
              <a:t>     </a:t>
            </a:r>
            <a:r>
              <a:rPr b="0" lang="ru-RU" sz="2000" spc="-1" strike="noStrike">
                <a:solidFill>
                  <a:srgbClr val="3b3838"/>
                </a:solidFill>
                <a:latin typeface="Century Gothic"/>
              </a:rPr>
              <a:t>Концепция и план мероприятий по увеличению уровня финансовой </a:t>
            </a:r>
            <a:r>
              <a:rPr b="0" lang="ru-RU" sz="2000" spc="-1" strike="noStrike">
                <a:solidFill>
                  <a:srgbClr val="3b3838"/>
                </a:solidFill>
                <a:latin typeface="Century Gothic"/>
              </a:rPr>
              <a:t>грамонтности клиентов пенсионного возраста обойдется до </a:t>
            </a:r>
            <a:r>
              <a:rPr b="1" lang="ru-RU" sz="2000" spc="-1" strike="noStrike">
                <a:solidFill>
                  <a:srgbClr val="3b3838"/>
                </a:solidFill>
                <a:latin typeface="Century Gothic"/>
              </a:rPr>
              <a:t>389 руб.</a:t>
            </a:r>
            <a:r>
              <a:rPr b="0" lang="ru-RU" sz="2000" spc="-1" strike="noStrike">
                <a:solidFill>
                  <a:srgbClr val="3b3838"/>
                </a:solidFill>
                <a:latin typeface="Century Gothic"/>
              </a:rPr>
              <a:t> </a:t>
            </a:r>
            <a:r>
              <a:rPr b="0" lang="ru-RU" sz="2000" spc="-1" strike="noStrike">
                <a:solidFill>
                  <a:srgbClr val="3b3838"/>
                </a:solidFill>
                <a:latin typeface="Century Gothic"/>
              </a:rPr>
              <a:t>за одного клиента.</a:t>
            </a:r>
            <a:endParaRPr b="0" lang="ru-RU" sz="2000" spc="-1" strike="noStrike">
              <a:solidFill>
                <a:srgbClr val="3b3838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Заголовок 1"/>
          <p:cNvSpPr txBox="1"/>
          <p:nvPr/>
        </p:nvSpPr>
        <p:spPr>
          <a:xfrm>
            <a:off x="838080" y="801360"/>
            <a:ext cx="9562680" cy="5289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ru-RU" sz="6000" spc="-1" strike="noStrike">
                <a:solidFill>
                  <a:srgbClr val="000000"/>
                </a:solidFill>
                <a:latin typeface="Century Gothic"/>
              </a:rPr>
              <a:t>Спасибо за внимание и понимание!</a:t>
            </a:r>
            <a:endParaRPr b="0" lang="ru-RU" sz="60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39" name="Номер слайда 2"/>
          <p:cNvSpPr txBox="1"/>
          <p:nvPr/>
        </p:nvSpPr>
        <p:spPr>
          <a:xfrm>
            <a:off x="8628840" y="4359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A5498D5-60F6-499E-8E21-D6CF0C5DD386}" type="slidenum">
              <a:rPr b="0" lang="ru-RU" sz="1200" spc="-1" strike="noStrike">
                <a:solidFill>
                  <a:srgbClr val="8b8b8b"/>
                </a:solidFill>
                <a:latin typeface="Century Gothic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Заголовок 2"/>
          <p:cNvSpPr txBox="1"/>
          <p:nvPr/>
        </p:nvSpPr>
        <p:spPr>
          <a:xfrm>
            <a:off x="838080" y="1516320"/>
            <a:ext cx="10515240" cy="960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entury Gothic"/>
              </a:rPr>
              <a:t>Цели банка (до 2022)</a:t>
            </a:r>
            <a:endParaRPr b="0" lang="ru-RU" sz="4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71" name="Номер слайда 3"/>
          <p:cNvSpPr txBox="1"/>
          <p:nvPr/>
        </p:nvSpPr>
        <p:spPr>
          <a:xfrm>
            <a:off x="8628840" y="4359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6E15F8F-C2BD-40B7-8913-5056D25A9F82}" type="slidenum">
              <a:rPr b="0" lang="ru-RU" sz="1200" spc="-1" strike="noStrike">
                <a:solidFill>
                  <a:srgbClr val="8b8b8b"/>
                </a:solidFill>
                <a:latin typeface="Century Gothic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172" name="Рисунок 5" descr=""/>
          <p:cNvPicPr/>
          <p:nvPr/>
        </p:nvPicPr>
        <p:blipFill>
          <a:blip r:embed="rId1"/>
          <a:stretch/>
        </p:blipFill>
        <p:spPr>
          <a:xfrm>
            <a:off x="1312920" y="2760120"/>
            <a:ext cx="1047240" cy="1047240"/>
          </a:xfrm>
          <a:prstGeom prst="rect">
            <a:avLst/>
          </a:prstGeom>
          <a:ln w="0">
            <a:noFill/>
          </a:ln>
        </p:spPr>
      </p:pic>
      <p:sp>
        <p:nvSpPr>
          <p:cNvPr id="173" name="Прямоугольник 6"/>
          <p:cNvSpPr/>
          <p:nvPr/>
        </p:nvSpPr>
        <p:spPr>
          <a:xfrm>
            <a:off x="587520" y="4038120"/>
            <a:ext cx="2498400" cy="146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Century Gothic"/>
              </a:rPr>
              <a:t>Увеличить клиентскую базу в рознице в 1,5 раза до 18 млн клиентов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4" name="Рисунок 8" descr=""/>
          <p:cNvPicPr/>
          <p:nvPr/>
        </p:nvPicPr>
        <p:blipFill>
          <a:blip r:embed="rId2"/>
          <a:stretch/>
        </p:blipFill>
        <p:spPr>
          <a:xfrm>
            <a:off x="4753800" y="2760120"/>
            <a:ext cx="1047240" cy="1047240"/>
          </a:xfrm>
          <a:prstGeom prst="rect">
            <a:avLst/>
          </a:prstGeom>
          <a:ln w="0">
            <a:noFill/>
          </a:ln>
        </p:spPr>
      </p:pic>
      <p:sp>
        <p:nvSpPr>
          <p:cNvPr id="175" name="Прямоугольник 9"/>
          <p:cNvSpPr/>
          <p:nvPr/>
        </p:nvSpPr>
        <p:spPr>
          <a:xfrm>
            <a:off x="3314880" y="4038120"/>
            <a:ext cx="3925440" cy="146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Century Gothic"/>
              </a:rPr>
              <a:t>Стать банком 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</a:rPr>
              <a:t>#1 </a:t>
            </a:r>
            <a:r>
              <a:rPr b="0" lang="ru-RU" sz="1800" spc="-1" strike="noStrike">
                <a:solidFill>
                  <a:srgbClr val="000000"/>
                </a:solidFill>
                <a:latin typeface="Century Gothic"/>
              </a:rPr>
              <a:t>выбора для клиентов и обеспечить лидирующие позиции по качеству сервиса и удобству клиентских путей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6" name="Прямоугольник 10"/>
          <p:cNvSpPr/>
          <p:nvPr/>
        </p:nvSpPr>
        <p:spPr>
          <a:xfrm>
            <a:off x="7378560" y="4038120"/>
            <a:ext cx="4114440" cy="146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Century Gothic"/>
              </a:rPr>
              <a:t>Повысить уровень доступности и качества финансовых услуг для граждан с ограниченным доступам к ним, таким как пенсионеры.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7" name="Рисунок 12" descr=""/>
          <p:cNvPicPr/>
          <p:nvPr/>
        </p:nvPicPr>
        <p:blipFill>
          <a:blip r:embed="rId3"/>
          <a:stretch/>
        </p:blipFill>
        <p:spPr>
          <a:xfrm>
            <a:off x="8912160" y="2760120"/>
            <a:ext cx="1047240" cy="1047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Объект 2"/>
          <p:cNvSpPr txBox="1"/>
          <p:nvPr/>
        </p:nvSpPr>
        <p:spPr>
          <a:xfrm>
            <a:off x="838080" y="2696760"/>
            <a:ext cx="7912080" cy="347976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228600" indent="-228240">
              <a:lnSpc>
                <a:spcPct val="110000"/>
              </a:lnSpc>
              <a:spcBef>
                <a:spcPts val="1001"/>
              </a:spcBef>
              <a:buClr>
                <a:srgbClr val="3b3838"/>
              </a:buClr>
              <a:buFont typeface="Arial"/>
              <a:buChar char="•"/>
            </a:pPr>
            <a:r>
              <a:rPr b="1" lang="ru-RU" sz="2000" spc="-1" strike="noStrike">
                <a:solidFill>
                  <a:srgbClr val="3b3838"/>
                </a:solidFill>
                <a:latin typeface="Century Gothic"/>
              </a:rPr>
              <a:t>Основная проблема: Низкая финансовая грамотность клиентов пенсионного </a:t>
            </a:r>
            <a:r>
              <a:rPr b="1" lang="ru-RU" sz="2000" spc="-1" strike="noStrike">
                <a:solidFill>
                  <a:srgbClr val="3b3838"/>
                </a:solidFill>
                <a:latin typeface="Century Gothic"/>
              </a:rPr>
              <a:t>возраста. </a:t>
            </a:r>
            <a:endParaRPr b="0" lang="ru-RU" sz="2000" spc="-1" strike="noStrike">
              <a:solidFill>
                <a:srgbClr val="3b3838"/>
              </a:solidFill>
              <a:latin typeface="Century Gothic"/>
            </a:endParaRPr>
          </a:p>
          <a:p>
            <a:pPr marL="228600" indent="-228240">
              <a:lnSpc>
                <a:spcPct val="110000"/>
              </a:lnSpc>
              <a:spcBef>
                <a:spcPts val="1001"/>
              </a:spcBef>
              <a:buClr>
                <a:srgbClr val="3b3838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3b3838"/>
                </a:solidFill>
                <a:latin typeface="Century Gothic"/>
              </a:rPr>
              <a:t>&lt;</a:t>
            </a:r>
            <a:r>
              <a:rPr b="0" lang="ru-RU" sz="2000" spc="-1" strike="noStrike">
                <a:solidFill>
                  <a:srgbClr val="3b3838"/>
                </a:solidFill>
                <a:latin typeface="Century Gothic"/>
              </a:rPr>
              <a:t>0,5 % пользователей пенсионного возраста.</a:t>
            </a:r>
            <a:endParaRPr b="0" lang="ru-RU" sz="2000" spc="-1" strike="noStrike">
              <a:solidFill>
                <a:srgbClr val="3b3838"/>
              </a:solidFill>
              <a:latin typeface="Century Gothic"/>
            </a:endParaRPr>
          </a:p>
          <a:p>
            <a:pPr marL="228600" indent="-228240">
              <a:lnSpc>
                <a:spcPct val="110000"/>
              </a:lnSpc>
              <a:spcBef>
                <a:spcPts val="1001"/>
              </a:spcBef>
              <a:buClr>
                <a:srgbClr val="3b3838"/>
              </a:buClr>
              <a:buFont typeface="Arial"/>
              <a:buChar char="•"/>
            </a:pPr>
            <a:r>
              <a:rPr b="0" lang="ru-RU" sz="2000" spc="-1" strike="noStrike">
                <a:solidFill>
                  <a:srgbClr val="3b3838"/>
                </a:solidFill>
                <a:latin typeface="Century Gothic"/>
              </a:rPr>
              <a:t>Трудности с цифровизацией (переход в мобильное приложение)</a:t>
            </a:r>
            <a:endParaRPr b="0" lang="ru-RU" sz="2000" spc="-1" strike="noStrike">
              <a:solidFill>
                <a:srgbClr val="3b3838"/>
              </a:solidFill>
              <a:latin typeface="Century Gothic"/>
            </a:endParaRPr>
          </a:p>
          <a:p>
            <a:pPr marL="228600" indent="-228240">
              <a:lnSpc>
                <a:spcPct val="110000"/>
              </a:lnSpc>
              <a:spcBef>
                <a:spcPts val="1001"/>
              </a:spcBef>
              <a:buClr>
                <a:srgbClr val="3b3838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3b3838"/>
                </a:solidFill>
                <a:latin typeface="Century Gothic"/>
              </a:rPr>
              <a:t>&gt;</a:t>
            </a:r>
            <a:r>
              <a:rPr b="0" lang="ru-RU" sz="2000" spc="-1" strike="noStrike">
                <a:solidFill>
                  <a:srgbClr val="3b3838"/>
                </a:solidFill>
                <a:latin typeface="Century Gothic"/>
              </a:rPr>
              <a:t>15% клиентов не доходят до последнего шага в процессе заполнения заявления в </a:t>
            </a:r>
            <a:r>
              <a:rPr b="0" lang="ru-RU" sz="2000" spc="-1" strike="noStrike">
                <a:solidFill>
                  <a:srgbClr val="3b3838"/>
                </a:solidFill>
                <a:latin typeface="Century Gothic"/>
              </a:rPr>
              <a:t>течение 3 дней. </a:t>
            </a:r>
            <a:endParaRPr b="0" lang="ru-RU" sz="20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179" name="Номер слайда 4"/>
          <p:cNvSpPr txBox="1"/>
          <p:nvPr/>
        </p:nvSpPr>
        <p:spPr>
          <a:xfrm>
            <a:off x="8628840" y="4359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3046966E-3A14-4907-A2E2-A537A742BFF0}" type="slidenum">
              <a:rPr b="0" lang="ru-RU" sz="1200" spc="-1" strike="noStrike">
                <a:solidFill>
                  <a:srgbClr val="8b8b8b"/>
                </a:solidFill>
                <a:latin typeface="Century Gothic"/>
              </a:rPr>
              <a:t>3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80" name="Заголовок 6"/>
          <p:cNvSpPr txBox="1"/>
          <p:nvPr/>
        </p:nvSpPr>
        <p:spPr>
          <a:xfrm>
            <a:off x="838080" y="1516320"/>
            <a:ext cx="10515240" cy="960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entury Gothic"/>
              </a:rPr>
              <a:t>П</a:t>
            </a:r>
            <a:r>
              <a:rPr b="0" lang="ru-RU" sz="4400" spc="-1" strike="noStrike">
                <a:solidFill>
                  <a:srgbClr val="000000"/>
                </a:solidFill>
                <a:latin typeface="Century Gothic"/>
              </a:rPr>
              <a:t>р</a:t>
            </a:r>
            <a:r>
              <a:rPr b="0" lang="ru-RU" sz="4400" spc="-1" strike="noStrike">
                <a:solidFill>
                  <a:srgbClr val="000000"/>
                </a:solidFill>
                <a:latin typeface="Century Gothic"/>
              </a:rPr>
              <a:t>о</a:t>
            </a:r>
            <a:r>
              <a:rPr b="0" lang="ru-RU" sz="4400" spc="-1" strike="noStrike">
                <a:solidFill>
                  <a:srgbClr val="000000"/>
                </a:solidFill>
                <a:latin typeface="Century Gothic"/>
              </a:rPr>
              <a:t>б</a:t>
            </a:r>
            <a:r>
              <a:rPr b="0" lang="ru-RU" sz="4400" spc="-1" strike="noStrike">
                <a:solidFill>
                  <a:srgbClr val="000000"/>
                </a:solidFill>
                <a:latin typeface="Century Gothic"/>
              </a:rPr>
              <a:t>л</a:t>
            </a:r>
            <a:r>
              <a:rPr b="0" lang="ru-RU" sz="4400" spc="-1" strike="noStrike">
                <a:solidFill>
                  <a:srgbClr val="000000"/>
                </a:solidFill>
                <a:latin typeface="Century Gothic"/>
              </a:rPr>
              <a:t>е</a:t>
            </a:r>
            <a:r>
              <a:rPr b="0" lang="ru-RU" sz="4400" spc="-1" strike="noStrike">
                <a:solidFill>
                  <a:srgbClr val="000000"/>
                </a:solidFill>
                <a:latin typeface="Century Gothic"/>
              </a:rPr>
              <a:t>м</a:t>
            </a:r>
            <a:r>
              <a:rPr b="0" lang="ru-RU" sz="4400" spc="-1" strike="noStrike">
                <a:solidFill>
                  <a:srgbClr val="000000"/>
                </a:solidFill>
                <a:latin typeface="Century Gothic"/>
              </a:rPr>
              <a:t>а</a:t>
            </a:r>
            <a:r>
              <a:rPr b="0" lang="ru-RU" sz="4400" spc="-1" strike="noStrike">
                <a:solidFill>
                  <a:srgbClr val="000000"/>
                </a:solidFill>
                <a:latin typeface="Century Gothic"/>
              </a:rPr>
              <a:t>т</a:t>
            </a:r>
            <a:r>
              <a:rPr b="0" lang="ru-RU" sz="4400" spc="-1" strike="noStrike">
                <a:solidFill>
                  <a:srgbClr val="000000"/>
                </a:solidFill>
                <a:latin typeface="Century Gothic"/>
              </a:rPr>
              <a:t>и</a:t>
            </a:r>
            <a:r>
              <a:rPr b="0" lang="ru-RU" sz="4400" spc="-1" strike="noStrike">
                <a:solidFill>
                  <a:srgbClr val="000000"/>
                </a:solidFill>
                <a:latin typeface="Century Gothic"/>
              </a:rPr>
              <a:t>к</a:t>
            </a:r>
            <a:r>
              <a:rPr b="0" lang="ru-RU" sz="4400" spc="-1" strike="noStrike">
                <a:solidFill>
                  <a:srgbClr val="000000"/>
                </a:solidFill>
                <a:latin typeface="Century Gothic"/>
              </a:rPr>
              <a:t>а</a:t>
            </a:r>
            <a:r>
              <a:rPr b="0" lang="en-US" sz="4400" spc="-1" strike="noStrike">
                <a:solidFill>
                  <a:srgbClr val="000000"/>
                </a:solidFill>
                <a:latin typeface="Century Gothic"/>
              </a:rPr>
              <a:t> </a:t>
            </a:r>
            <a:endParaRPr b="0" lang="ru-RU" sz="44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181" name="Picture 2" descr=""/>
          <p:cNvPicPr/>
          <p:nvPr/>
        </p:nvPicPr>
        <p:blipFill>
          <a:blip r:embed="rId1"/>
          <a:stretch/>
        </p:blipFill>
        <p:spPr>
          <a:xfrm>
            <a:off x="8628840" y="2696760"/>
            <a:ext cx="3613320" cy="2399040"/>
          </a:xfrm>
          <a:prstGeom prst="rect">
            <a:avLst/>
          </a:prstGeom>
          <a:ln w="0">
            <a:noFill/>
          </a:ln>
          <a:effectLst>
            <a:outerShdw algn="tl" blurRad="291960" dir="2700000" dist="139498" rotWithShape="0">
              <a:srgbClr val="333333">
                <a:alpha val="65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Заголовок 1"/>
          <p:cNvSpPr txBox="1"/>
          <p:nvPr/>
        </p:nvSpPr>
        <p:spPr>
          <a:xfrm>
            <a:off x="838080" y="1516320"/>
            <a:ext cx="10515240" cy="960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entury Gothic"/>
              </a:rPr>
              <a:t>Группы ЦА:</a:t>
            </a:r>
            <a:endParaRPr b="0" lang="ru-RU" sz="4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83" name="Номер слайда 4"/>
          <p:cNvSpPr txBox="1"/>
          <p:nvPr/>
        </p:nvSpPr>
        <p:spPr>
          <a:xfrm>
            <a:off x="8628840" y="4359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0042A55-C914-4285-A02F-EE1842FD32A4}" type="slidenum">
              <a:rPr b="0" lang="ru-RU" sz="1200" spc="-1" strike="noStrike">
                <a:solidFill>
                  <a:srgbClr val="8b8b8b"/>
                </a:solidFill>
                <a:latin typeface="Century Gothic"/>
              </a:rPr>
              <a:t>3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84" name="Скругленный прямоугольник 5"/>
          <p:cNvSpPr/>
          <p:nvPr/>
        </p:nvSpPr>
        <p:spPr>
          <a:xfrm>
            <a:off x="838080" y="2843640"/>
            <a:ext cx="327960" cy="325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algn="tl" blurRad="482760" dir="2700000" dist="342635" rotWithShape="0">
              <a:srgbClr val="00206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333f4f"/>
                </a:solidFill>
                <a:latin typeface="Century Gothic"/>
              </a:rPr>
              <a:t>1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5" name="Текст 2"/>
          <p:cNvSpPr/>
          <p:nvPr/>
        </p:nvSpPr>
        <p:spPr>
          <a:xfrm>
            <a:off x="1276560" y="2826720"/>
            <a:ext cx="2201040" cy="36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2000" spc="-1" strike="noStrike">
                <a:solidFill>
                  <a:srgbClr val="3b3838"/>
                </a:solidFill>
                <a:latin typeface="Century Gothic"/>
              </a:rPr>
              <a:t>60 – 70 лет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6" name="Объект 3"/>
          <p:cNvSpPr/>
          <p:nvPr/>
        </p:nvSpPr>
        <p:spPr>
          <a:xfrm>
            <a:off x="727920" y="3363120"/>
            <a:ext cx="3230280" cy="354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1600" spc="-1" strike="noStrike">
                <a:solidFill>
                  <a:srgbClr val="3b3838"/>
                </a:solidFill>
                <a:latin typeface="Century Gothic"/>
              </a:rPr>
              <a:t>Работают и активны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1600" spc="-1" strike="noStrike">
                <a:solidFill>
                  <a:srgbClr val="3b3838"/>
                </a:solidFill>
                <a:latin typeface="Century Gothic"/>
              </a:rPr>
              <a:t>Самостоятельны в принятии финансовых решений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7" name="Скругленный прямоугольник 8"/>
          <p:cNvSpPr/>
          <p:nvPr/>
        </p:nvSpPr>
        <p:spPr>
          <a:xfrm>
            <a:off x="4410360" y="2843640"/>
            <a:ext cx="327960" cy="325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algn="tl" blurRad="482760" dir="2700000" dist="342635" rotWithShape="0">
              <a:srgbClr val="00206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333f4f"/>
                </a:solidFill>
                <a:latin typeface="Century Gothic"/>
              </a:rPr>
              <a:t>2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8" name="Текст 2"/>
          <p:cNvSpPr/>
          <p:nvPr/>
        </p:nvSpPr>
        <p:spPr>
          <a:xfrm>
            <a:off x="4848840" y="2826720"/>
            <a:ext cx="2201040" cy="36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2000" spc="-1" strike="noStrike">
                <a:solidFill>
                  <a:srgbClr val="3b3838"/>
                </a:solidFill>
                <a:latin typeface="Century Gothic"/>
              </a:rPr>
              <a:t>70 – 80 лет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9" name="Объект 3"/>
          <p:cNvSpPr/>
          <p:nvPr/>
        </p:nvSpPr>
        <p:spPr>
          <a:xfrm>
            <a:off x="4300200" y="3363120"/>
            <a:ext cx="3851640" cy="354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1600" spc="-1" strike="noStrike">
                <a:solidFill>
                  <a:srgbClr val="3b3838"/>
                </a:solidFill>
                <a:latin typeface="Century Gothic"/>
              </a:rPr>
              <a:t>Не работают и активны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1600" spc="-1" strike="noStrike">
                <a:solidFill>
                  <a:srgbClr val="3b3838"/>
                </a:solidFill>
                <a:latin typeface="Century Gothic"/>
              </a:rPr>
              <a:t>Реже выходят из дома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1600" spc="-1" strike="noStrike">
                <a:solidFill>
                  <a:srgbClr val="3b3838"/>
                </a:solidFill>
                <a:latin typeface="Century Gothic"/>
              </a:rPr>
              <a:t>Пользуются помощью родственников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0" name="Скругленный прямоугольник 11"/>
          <p:cNvSpPr/>
          <p:nvPr/>
        </p:nvSpPr>
        <p:spPr>
          <a:xfrm>
            <a:off x="8213760" y="2843640"/>
            <a:ext cx="327960" cy="325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algn="tl" blurRad="482760" dir="2700000" dist="342635" rotWithShape="0">
              <a:srgbClr val="00206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333f4f"/>
                </a:solidFill>
                <a:latin typeface="Century Gothic"/>
              </a:rPr>
              <a:t>3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Текст 2"/>
          <p:cNvSpPr/>
          <p:nvPr/>
        </p:nvSpPr>
        <p:spPr>
          <a:xfrm>
            <a:off x="8652240" y="2826720"/>
            <a:ext cx="2201040" cy="36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2000" spc="-1" strike="noStrike">
                <a:solidFill>
                  <a:srgbClr val="3b3838"/>
                </a:solidFill>
                <a:latin typeface="Century Gothic"/>
              </a:rPr>
              <a:t>80 + лет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2" name="Объект 3"/>
          <p:cNvSpPr/>
          <p:nvPr/>
        </p:nvSpPr>
        <p:spPr>
          <a:xfrm>
            <a:off x="8103600" y="3363120"/>
            <a:ext cx="3249720" cy="354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1600" spc="-1" strike="noStrike">
                <a:solidFill>
                  <a:srgbClr val="3b3838"/>
                </a:solidFill>
                <a:latin typeface="Century Gothic"/>
              </a:rPr>
              <a:t>Не работают и почти не выходят из дома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1600" spc="-1" strike="noStrike">
                <a:solidFill>
                  <a:srgbClr val="3b3838"/>
                </a:solidFill>
                <a:latin typeface="Century Gothic"/>
              </a:rPr>
              <a:t>Не активны (очень много инвалидов)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1600" spc="-1" strike="noStrike">
                <a:solidFill>
                  <a:srgbClr val="3b3838"/>
                </a:solidFill>
                <a:latin typeface="Century Gothic"/>
              </a:rPr>
              <a:t>Самая уязвимая группа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93" name="Picture 2" descr=""/>
          <p:cNvPicPr/>
          <p:nvPr/>
        </p:nvPicPr>
        <p:blipFill>
          <a:blip r:embed="rId1"/>
          <a:stretch/>
        </p:blipFill>
        <p:spPr>
          <a:xfrm>
            <a:off x="727920" y="4918320"/>
            <a:ext cx="2395440" cy="2178360"/>
          </a:xfrm>
          <a:prstGeom prst="rect">
            <a:avLst/>
          </a:prstGeom>
          <a:ln w="0">
            <a:noFill/>
          </a:ln>
        </p:spPr>
      </p:pic>
      <p:pic>
        <p:nvPicPr>
          <p:cNvPr id="194" name="Picture 4" descr=""/>
          <p:cNvPicPr/>
          <p:nvPr/>
        </p:nvPicPr>
        <p:blipFill>
          <a:blip r:embed="rId2"/>
          <a:stretch/>
        </p:blipFill>
        <p:spPr>
          <a:xfrm>
            <a:off x="4161600" y="4961160"/>
            <a:ext cx="2933280" cy="1954080"/>
          </a:xfrm>
          <a:prstGeom prst="rect">
            <a:avLst/>
          </a:prstGeom>
          <a:ln w="0">
            <a:noFill/>
          </a:ln>
        </p:spPr>
      </p:pic>
      <p:pic>
        <p:nvPicPr>
          <p:cNvPr id="195" name="Picture 6" descr=""/>
          <p:cNvPicPr/>
          <p:nvPr/>
        </p:nvPicPr>
        <p:blipFill>
          <a:blip r:embed="rId3"/>
          <a:stretch/>
        </p:blipFill>
        <p:spPr>
          <a:xfrm>
            <a:off x="7407360" y="4848840"/>
            <a:ext cx="3971160" cy="5961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Заголовок 1"/>
          <p:cNvSpPr txBox="1"/>
          <p:nvPr/>
        </p:nvSpPr>
        <p:spPr>
          <a:xfrm>
            <a:off x="838080" y="1516320"/>
            <a:ext cx="10515240" cy="960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entury Gothic"/>
              </a:rPr>
              <a:t>Деятельность и образ жизни ЦА</a:t>
            </a:r>
            <a:endParaRPr b="0" lang="ru-RU" sz="4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97" name="Объект 2"/>
          <p:cNvSpPr txBox="1"/>
          <p:nvPr/>
        </p:nvSpPr>
        <p:spPr>
          <a:xfrm>
            <a:off x="838080" y="2673720"/>
            <a:ext cx="5181120" cy="350280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2000" spc="-1" strike="noStrike">
                <a:solidFill>
                  <a:srgbClr val="3b3838"/>
                </a:solidFill>
                <a:latin typeface="Century Gothic"/>
              </a:rPr>
              <a:t>Каким источникам информации доверяют пенсионеры</a:t>
            </a:r>
            <a:endParaRPr b="0" lang="ru-RU" sz="2000" spc="-1" strike="noStrike">
              <a:solidFill>
                <a:srgbClr val="3b3838"/>
              </a:solidFill>
              <a:latin typeface="Century Gothic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3b3838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000" spc="-1" strike="noStrike">
                <a:solidFill>
                  <a:srgbClr val="3b3838"/>
                </a:solidFill>
                <a:latin typeface="Century Gothic"/>
              </a:rPr>
              <a:t>Телевидение;</a:t>
            </a:r>
            <a:endParaRPr b="0" lang="ru-RU" sz="2000" spc="-1" strike="noStrike">
              <a:solidFill>
                <a:srgbClr val="3b3838"/>
              </a:solidFill>
              <a:latin typeface="Century Gothic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3b3838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000" spc="-1" strike="noStrike">
                <a:solidFill>
                  <a:srgbClr val="3b3838"/>
                </a:solidFill>
                <a:latin typeface="Century Gothic"/>
              </a:rPr>
              <a:t>Радио (радиоточка в квартире);</a:t>
            </a:r>
            <a:endParaRPr b="0" lang="ru-RU" sz="2000" spc="-1" strike="noStrike">
              <a:solidFill>
                <a:srgbClr val="3b3838"/>
              </a:solidFill>
              <a:latin typeface="Century Gothic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3b3838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000" spc="-1" strike="noStrike">
                <a:solidFill>
                  <a:srgbClr val="3b3838"/>
                </a:solidFill>
                <a:latin typeface="Century Gothic"/>
              </a:rPr>
              <a:t>Известные личности (актёры, деятели искусства);</a:t>
            </a:r>
            <a:endParaRPr b="0" lang="ru-RU" sz="2000" spc="-1" strike="noStrike">
              <a:solidFill>
                <a:srgbClr val="3b3838"/>
              </a:solidFill>
              <a:latin typeface="Century Gothic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3b3838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000" spc="-1" strike="noStrike">
                <a:solidFill>
                  <a:srgbClr val="3b3838"/>
                </a:solidFill>
                <a:latin typeface="Century Gothic"/>
              </a:rPr>
              <a:t>Бумажные газеты;</a:t>
            </a:r>
            <a:endParaRPr b="0" lang="ru-RU" sz="2000" spc="-1" strike="noStrike">
              <a:solidFill>
                <a:srgbClr val="3b3838"/>
              </a:solidFill>
              <a:latin typeface="Century Gothic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3b3838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000" spc="-1" strike="noStrike">
                <a:solidFill>
                  <a:srgbClr val="3b3838"/>
                </a:solidFill>
                <a:latin typeface="Century Gothic"/>
              </a:rPr>
              <a:t>"Сарафан" (соседка баба Зина, которая уже получает пенсию на карту).</a:t>
            </a:r>
            <a:endParaRPr b="0" lang="ru-RU" sz="2000" spc="-1" strike="noStrike">
              <a:solidFill>
                <a:srgbClr val="3b3838"/>
              </a:solidFill>
              <a:latin typeface="Century Gothic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20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198" name="Номер слайда 4"/>
          <p:cNvSpPr txBox="1"/>
          <p:nvPr/>
        </p:nvSpPr>
        <p:spPr>
          <a:xfrm>
            <a:off x="8628840" y="4359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057B5C3-C9CB-4311-9A95-58CE0BBF56A3}" type="slidenum">
              <a:rPr b="0" lang="ru-RU" sz="1200" spc="-1" strike="noStrike">
                <a:solidFill>
                  <a:srgbClr val="8b8b8b"/>
                </a:solidFill>
                <a:latin typeface="Century Gothic"/>
              </a:rPr>
              <a:t>5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199" name="Picture 2" descr=""/>
          <p:cNvPicPr/>
          <p:nvPr/>
        </p:nvPicPr>
        <p:blipFill>
          <a:blip r:embed="rId1"/>
          <a:stretch/>
        </p:blipFill>
        <p:spPr>
          <a:xfrm>
            <a:off x="6692760" y="2806560"/>
            <a:ext cx="2649240" cy="2755080"/>
          </a:xfrm>
          <a:prstGeom prst="rect">
            <a:avLst/>
          </a:prstGeom>
          <a:ln w="0">
            <a:noFill/>
          </a:ln>
        </p:spPr>
      </p:pic>
      <p:pic>
        <p:nvPicPr>
          <p:cNvPr id="200" name="Picture 6" descr=""/>
          <p:cNvPicPr/>
          <p:nvPr/>
        </p:nvPicPr>
        <p:blipFill>
          <a:blip r:embed="rId2"/>
          <a:stretch/>
        </p:blipFill>
        <p:spPr>
          <a:xfrm flipH="1">
            <a:off x="8628840" y="3572640"/>
            <a:ext cx="3319920" cy="2212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Заголовок 2"/>
          <p:cNvSpPr txBox="1"/>
          <p:nvPr/>
        </p:nvSpPr>
        <p:spPr>
          <a:xfrm>
            <a:off x="838080" y="995040"/>
            <a:ext cx="7543440" cy="960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63000"/>
          </a:bodyPr>
          <a:p>
            <a:pPr>
              <a:lnSpc>
                <a:spcPct val="9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entury Gothic"/>
              </a:rPr>
              <a:t>Концепция «Отцы и Дети»</a:t>
            </a:r>
            <a:endParaRPr b="0" lang="ru-RU" sz="4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02" name="Номер слайда 3"/>
          <p:cNvSpPr txBox="1"/>
          <p:nvPr/>
        </p:nvSpPr>
        <p:spPr>
          <a:xfrm>
            <a:off x="8628840" y="4359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7C5FEA0-05D9-4046-9281-B1B4DB596236}" type="slidenum">
              <a:rPr b="0" lang="ru-RU" sz="1200" spc="-1" strike="noStrike">
                <a:solidFill>
                  <a:srgbClr val="8b8b8b"/>
                </a:solidFill>
                <a:latin typeface="Century Gothic"/>
              </a:rPr>
              <a:t>6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203" name="Рисунок 4" descr=""/>
          <p:cNvPicPr/>
          <p:nvPr/>
        </p:nvPicPr>
        <p:blipFill>
          <a:blip r:embed="rId1"/>
          <a:stretch/>
        </p:blipFill>
        <p:spPr>
          <a:xfrm>
            <a:off x="1486080" y="1955880"/>
            <a:ext cx="7905240" cy="4867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Объект 2"/>
          <p:cNvSpPr txBox="1"/>
          <p:nvPr/>
        </p:nvSpPr>
        <p:spPr>
          <a:xfrm>
            <a:off x="838080" y="3192120"/>
            <a:ext cx="10533240" cy="298440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3b3838"/>
              </a:buClr>
              <a:buFont typeface="Arial"/>
              <a:buChar char="•"/>
            </a:pPr>
            <a:r>
              <a:rPr b="0" lang="ru-RU" sz="2000" spc="-1" strike="noStrike">
                <a:solidFill>
                  <a:srgbClr val="3b3838"/>
                </a:solidFill>
                <a:latin typeface="Century Gothic"/>
              </a:rPr>
              <a:t>Видеоряд по ТВ</a:t>
            </a:r>
            <a:r>
              <a:rPr b="0" lang="ru-RU" sz="2000" spc="-1" strike="noStrike">
                <a:solidFill>
                  <a:srgbClr val="3b3838"/>
                </a:solidFill>
                <a:latin typeface="Century Gothic"/>
              </a:rPr>
              <a:t> о важности финансовой грамотности. Аналогичный аудиоряд пустить в сетку радиовещания. Использовать инфлюенсеров.;</a:t>
            </a:r>
            <a:endParaRPr b="0" lang="ru-RU" sz="2000" spc="-1" strike="noStrike">
              <a:solidFill>
                <a:srgbClr val="3b3838"/>
              </a:solidFill>
              <a:latin typeface="Century Gothic"/>
            </a:endParaRPr>
          </a:p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3b3838"/>
              </a:buClr>
              <a:buFont typeface="Arial"/>
              <a:buChar char="•"/>
            </a:pPr>
            <a:r>
              <a:rPr b="1" lang="ru-RU" sz="2000" spc="-1" strike="noStrike">
                <a:solidFill>
                  <a:srgbClr val="3b3838"/>
                </a:solidFill>
                <a:latin typeface="Century Gothic"/>
              </a:rPr>
              <a:t>О</a:t>
            </a:r>
            <a:r>
              <a:rPr b="1" lang="ru-RU" sz="2000" spc="-1" strike="noStrike">
                <a:solidFill>
                  <a:srgbClr val="3b3838"/>
                </a:solidFill>
                <a:latin typeface="Century Gothic"/>
              </a:rPr>
              <a:t>чные лекции/семинары</a:t>
            </a:r>
            <a:r>
              <a:rPr b="0" lang="ru-RU" sz="2000" spc="-1" strike="noStrike">
                <a:solidFill>
                  <a:srgbClr val="3b3838"/>
                </a:solidFill>
                <a:latin typeface="Century Gothic"/>
              </a:rPr>
              <a:t>, где пенсионеров будут обучать финансовой грамотности;</a:t>
            </a:r>
            <a:endParaRPr b="0" lang="ru-RU" sz="2000" spc="-1" strike="noStrike">
              <a:solidFill>
                <a:srgbClr val="3b3838"/>
              </a:solidFill>
              <a:latin typeface="Century Gothic"/>
            </a:endParaRPr>
          </a:p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3b3838"/>
              </a:buClr>
              <a:buFont typeface="Arial"/>
              <a:buChar char="•"/>
            </a:pPr>
            <a:r>
              <a:rPr b="0" lang="ru-RU" sz="2000" spc="-1" strike="noStrike">
                <a:solidFill>
                  <a:srgbClr val="3b3838"/>
                </a:solidFill>
                <a:latin typeface="Century Gothic"/>
              </a:rPr>
              <a:t>Занятия по финансовой грамотности для детей в школах, чтобы дети продвигали услуги банка пожилым родственникам;</a:t>
            </a:r>
            <a:endParaRPr b="0" lang="ru-RU" sz="2000" spc="-1" strike="noStrike">
              <a:solidFill>
                <a:srgbClr val="3b3838"/>
              </a:solidFill>
              <a:latin typeface="Century Gothic"/>
            </a:endParaRPr>
          </a:p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3b3838"/>
              </a:buClr>
              <a:buFont typeface="Arial"/>
              <a:buChar char="•"/>
            </a:pPr>
            <a:r>
              <a:rPr b="0" lang="ru-RU" sz="2000" spc="-1" strike="noStrike">
                <a:solidFill>
                  <a:srgbClr val="3b3838"/>
                </a:solidFill>
                <a:latin typeface="Century Gothic"/>
              </a:rPr>
              <a:t>Ролики с инфлюенсерами среди подростков о необходимости обучения пожилых родственников финансовой грамотности.</a:t>
            </a:r>
            <a:endParaRPr b="0" lang="ru-RU" sz="20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205" name="Номер слайда 4"/>
          <p:cNvSpPr txBox="1"/>
          <p:nvPr/>
        </p:nvSpPr>
        <p:spPr>
          <a:xfrm>
            <a:off x="8628840" y="4359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D22FB25-A7EF-40BF-81A3-C0FA39733178}" type="slidenum">
              <a:rPr b="0" lang="ru-RU" sz="1200" spc="-1" strike="noStrike">
                <a:solidFill>
                  <a:srgbClr val="8b8b8b"/>
                </a:solidFill>
                <a:latin typeface="Century Gothic"/>
              </a:rPr>
              <a:t>6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06" name="Заголовок 6"/>
          <p:cNvSpPr txBox="1"/>
          <p:nvPr/>
        </p:nvSpPr>
        <p:spPr>
          <a:xfrm>
            <a:off x="838080" y="1516320"/>
            <a:ext cx="10515240" cy="1438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entury Gothic"/>
              </a:rPr>
              <a:t>План продвижения сервиса </a:t>
            </a:r>
            <a:br/>
            <a:r>
              <a:rPr b="0" lang="ru-RU" sz="4400" spc="-1" strike="noStrike">
                <a:solidFill>
                  <a:srgbClr val="000000"/>
                </a:solidFill>
                <a:latin typeface="Century Gothic"/>
              </a:rPr>
              <a:t>по переводу пенсии в ВТБ</a:t>
            </a:r>
            <a:endParaRPr b="0" lang="ru-RU" sz="44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Заголовок 1"/>
          <p:cNvSpPr txBox="1"/>
          <p:nvPr/>
        </p:nvSpPr>
        <p:spPr>
          <a:xfrm>
            <a:off x="838080" y="1516320"/>
            <a:ext cx="10515240" cy="960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entury Gothic"/>
              </a:rPr>
              <a:t>Реализация решения</a:t>
            </a:r>
            <a:endParaRPr b="0" lang="ru-RU" sz="4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08" name="Объект 2"/>
          <p:cNvSpPr txBox="1"/>
          <p:nvPr/>
        </p:nvSpPr>
        <p:spPr>
          <a:xfrm>
            <a:off x="838080" y="2662200"/>
            <a:ext cx="5917680" cy="140148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1800" spc="-1" strike="noStrike">
                <a:solidFill>
                  <a:srgbClr val="3b3838"/>
                </a:solidFill>
                <a:latin typeface="Century Gothic"/>
              </a:rPr>
              <a:t>Бесплатные занятия на базе КЦСОН (комплексный центр социального обслуживания населения) во всех регионах России</a:t>
            </a:r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18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209" name="Номер слайда 4"/>
          <p:cNvSpPr txBox="1"/>
          <p:nvPr/>
        </p:nvSpPr>
        <p:spPr>
          <a:xfrm>
            <a:off x="8510760" y="4496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2E37264-A9FD-4F98-A860-37BEE760264C}" type="slidenum">
              <a:rPr b="0" lang="ru-RU" sz="1200" spc="-1" strike="noStrike">
                <a:solidFill>
                  <a:srgbClr val="8b8b8b"/>
                </a:solidFill>
                <a:latin typeface="Century Gothic"/>
              </a:rPr>
              <a:t>8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10" name="Скругленный прямоугольник 8"/>
          <p:cNvSpPr/>
          <p:nvPr/>
        </p:nvSpPr>
        <p:spPr>
          <a:xfrm>
            <a:off x="7214040" y="4261680"/>
            <a:ext cx="2206440" cy="10796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algn="tl" blurRad="482760" dir="2700000" dist="342635" rotWithShape="0">
              <a:srgbClr val="00206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1600" spc="-1" strike="noStrike">
                <a:solidFill>
                  <a:srgbClr val="3b3838"/>
                </a:solidFill>
                <a:latin typeface="Century Gothic"/>
              </a:rPr>
              <a:t>Несколько спикеров от ВТБ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1" name="Скругленный прямоугольник 11"/>
          <p:cNvSpPr/>
          <p:nvPr/>
        </p:nvSpPr>
        <p:spPr>
          <a:xfrm>
            <a:off x="4926960" y="4245480"/>
            <a:ext cx="2519640" cy="10796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algn="tl" blurRad="482760" dir="2700000" dist="342635" rotWithShape="0">
              <a:srgbClr val="00206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1600" spc="-1" strike="noStrike">
                <a:solidFill>
                  <a:srgbClr val="3b3838"/>
                </a:solidFill>
                <a:latin typeface="Century Gothic"/>
              </a:rPr>
              <a:t>Разработка программы занятий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2" name="Скругленный прямоугольник 12"/>
          <p:cNvSpPr/>
          <p:nvPr/>
        </p:nvSpPr>
        <p:spPr>
          <a:xfrm>
            <a:off x="2654640" y="4245480"/>
            <a:ext cx="2519640" cy="10796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algn="tl" blurRad="482760" dir="2700000" dist="342635" rotWithShape="0">
              <a:srgbClr val="00206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1600" spc="-1" strike="noStrike">
                <a:solidFill>
                  <a:srgbClr val="3b3838"/>
                </a:solidFill>
                <a:latin typeface="Century Gothic"/>
              </a:rPr>
              <a:t>Разработка сопроводительного материала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3" name="Объект 2"/>
          <p:cNvSpPr/>
          <p:nvPr/>
        </p:nvSpPr>
        <p:spPr>
          <a:xfrm>
            <a:off x="838080" y="4504680"/>
            <a:ext cx="4559040" cy="63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1800" spc="-1" strike="noStrike">
                <a:solidFill>
                  <a:srgbClr val="3b3838"/>
                </a:solidFill>
                <a:latin typeface="Century Gothic"/>
              </a:rPr>
              <a:t>Что</a:t>
            </a:r>
            <a:r>
              <a:rPr b="0" lang="ru-RU" sz="1800" spc="-1" strike="noStrike">
                <a:solidFill>
                  <a:srgbClr val="3b3838"/>
                </a:solidFill>
                <a:latin typeface="Century Gothic"/>
              </a:rPr>
              <a:t> </a:t>
            </a:r>
            <a:r>
              <a:rPr b="1" lang="ru-RU" sz="1800" spc="-1" strike="noStrike">
                <a:solidFill>
                  <a:srgbClr val="3b3838"/>
                </a:solidFill>
                <a:latin typeface="Century Gothic"/>
              </a:rPr>
              <a:t>нужно</a:t>
            </a:r>
            <a:r>
              <a:rPr b="0" lang="ru-RU" sz="1800" spc="-1" strike="noStrike">
                <a:solidFill>
                  <a:srgbClr val="3b3838"/>
                </a:solidFill>
                <a:latin typeface="Century Gothic"/>
              </a:rPr>
              <a:t>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14" name="Picture 6" descr=""/>
          <p:cNvPicPr/>
          <p:nvPr/>
        </p:nvPicPr>
        <p:blipFill>
          <a:blip r:embed="rId1"/>
          <a:stretch/>
        </p:blipFill>
        <p:spPr>
          <a:xfrm>
            <a:off x="9105840" y="1055160"/>
            <a:ext cx="3267000" cy="4084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Объект 2"/>
          <p:cNvSpPr txBox="1"/>
          <p:nvPr/>
        </p:nvSpPr>
        <p:spPr>
          <a:xfrm>
            <a:off x="838080" y="2808360"/>
            <a:ext cx="9786960" cy="336816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94000"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2000" spc="-1" strike="noStrike">
                <a:solidFill>
                  <a:srgbClr val="3b3838"/>
                </a:solidFill>
                <a:latin typeface="Century Gothic"/>
              </a:rPr>
              <a:t>Предлагается провести цикл из нескольких лекций </a:t>
            </a:r>
            <a:endParaRPr b="0" lang="ru-RU" sz="2000" spc="-1" strike="noStrike">
              <a:solidFill>
                <a:srgbClr val="3b3838"/>
              </a:solidFill>
              <a:latin typeface="Century Gothic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2000" spc="-1" strike="noStrike">
                <a:solidFill>
                  <a:srgbClr val="3b3838"/>
                </a:solidFill>
                <a:latin typeface="Century Gothic"/>
              </a:rPr>
              <a:t>(всего 5 лекций раз в неделю по 1-1,5 ч).</a:t>
            </a:r>
            <a:endParaRPr b="0" lang="ru-RU" sz="2000" spc="-1" strike="noStrike">
              <a:solidFill>
                <a:srgbClr val="3b3838"/>
              </a:solidFill>
              <a:latin typeface="Century Gothic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2000" spc="-1" strike="noStrike">
              <a:solidFill>
                <a:srgbClr val="3b3838"/>
              </a:solidFill>
              <a:latin typeface="Century Gothic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2000" spc="-1" strike="noStrike">
                <a:solidFill>
                  <a:srgbClr val="3b3838"/>
                </a:solidFill>
                <a:latin typeface="Century Gothic"/>
              </a:rPr>
              <a:t>Темы:</a:t>
            </a:r>
            <a:endParaRPr b="0" lang="ru-RU" sz="2000" spc="-1" strike="noStrike">
              <a:solidFill>
                <a:srgbClr val="3b3838"/>
              </a:solidFill>
              <a:latin typeface="Century Gothic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2000" spc="-1" strike="noStrike">
                <a:solidFill>
                  <a:srgbClr val="3b3838"/>
                </a:solidFill>
                <a:latin typeface="Century Gothic"/>
              </a:rPr>
              <a:t>- Как выбрать банк;</a:t>
            </a:r>
            <a:endParaRPr b="0" lang="ru-RU" sz="2000" spc="-1" strike="noStrike">
              <a:solidFill>
                <a:srgbClr val="3b3838"/>
              </a:solidFill>
              <a:latin typeface="Century Gothic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2000" spc="-1" strike="noStrike">
                <a:solidFill>
                  <a:srgbClr val="3b3838"/>
                </a:solidFill>
                <a:latin typeface="Century Gothic"/>
              </a:rPr>
              <a:t>- Как пользоваться картой;</a:t>
            </a:r>
            <a:endParaRPr b="0" lang="ru-RU" sz="2000" spc="-1" strike="noStrike">
              <a:solidFill>
                <a:srgbClr val="3b3838"/>
              </a:solidFill>
              <a:latin typeface="Century Gothic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2000" spc="-1" strike="noStrike">
                <a:solidFill>
                  <a:srgbClr val="3b3838"/>
                </a:solidFill>
                <a:latin typeface="Century Gothic"/>
              </a:rPr>
              <a:t>- Как перевести пенсию в ВТБ;</a:t>
            </a:r>
            <a:endParaRPr b="0" lang="ru-RU" sz="2000" spc="-1" strike="noStrike">
              <a:solidFill>
                <a:srgbClr val="3b3838"/>
              </a:solidFill>
              <a:latin typeface="Century Gothic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2000" spc="-1" strike="noStrike">
                <a:solidFill>
                  <a:srgbClr val="3b3838"/>
                </a:solidFill>
                <a:latin typeface="Century Gothic"/>
              </a:rPr>
              <a:t>- Как пользоваться онлайн-сервисами;</a:t>
            </a:r>
            <a:endParaRPr b="0" lang="ru-RU" sz="2000" spc="-1" strike="noStrike">
              <a:solidFill>
                <a:srgbClr val="3b3838"/>
              </a:solidFill>
              <a:latin typeface="Century Gothic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2000" spc="-1" strike="noStrike">
                <a:solidFill>
                  <a:srgbClr val="3b3838"/>
                </a:solidFill>
                <a:latin typeface="Century Gothic"/>
              </a:rPr>
              <a:t>- Как уберечься от мошенников.</a:t>
            </a:r>
            <a:endParaRPr b="0" lang="ru-RU" sz="2000" spc="-1" strike="noStrike">
              <a:solidFill>
                <a:srgbClr val="3b3838"/>
              </a:solidFill>
              <a:latin typeface="Century Gothic"/>
            </a:endParaRPr>
          </a:p>
        </p:txBody>
      </p:sp>
      <p:sp>
        <p:nvSpPr>
          <p:cNvPr id="216" name="Номер слайда 4"/>
          <p:cNvSpPr txBox="1"/>
          <p:nvPr/>
        </p:nvSpPr>
        <p:spPr>
          <a:xfrm>
            <a:off x="8628840" y="4359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3455821D-CBE8-4143-927E-52CFCB5A9479}" type="slidenum">
              <a:rPr b="0" lang="ru-RU" sz="1200" spc="-1" strike="noStrike">
                <a:solidFill>
                  <a:srgbClr val="8b8b8b"/>
                </a:solidFill>
                <a:latin typeface="Century Gothic"/>
              </a:rPr>
              <a:t>9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17" name="Заголовок 6"/>
          <p:cNvSpPr txBox="1"/>
          <p:nvPr/>
        </p:nvSpPr>
        <p:spPr>
          <a:xfrm>
            <a:off x="838080" y="1516320"/>
            <a:ext cx="10515240" cy="960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63000"/>
          </a:bodyPr>
          <a:p>
            <a:pPr>
              <a:lnSpc>
                <a:spcPct val="9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entury Gothic"/>
              </a:rPr>
              <a:t>Информация о реализации решения</a:t>
            </a:r>
            <a:endParaRPr b="0" lang="ru-RU" sz="44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218" name="Picture 2" descr=""/>
          <p:cNvPicPr/>
          <p:nvPr/>
        </p:nvPicPr>
        <p:blipFill>
          <a:blip r:embed="rId1"/>
          <a:stretch/>
        </p:blipFill>
        <p:spPr>
          <a:xfrm flipH="1">
            <a:off x="7290000" y="3429000"/>
            <a:ext cx="5143320" cy="3428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54de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971f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54de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54de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2487</TotalTime>
  <Application>LibreOffice/7.1.4.2$Linux_X86_64 LibreOffice_project/10$Build-2</Application>
  <AppVersion>15.0000</AppVersion>
  <Words>603</Words>
  <Paragraphs>84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2021-09-03T11:23:32Z</dcterms:created>
  <dc:creator>f a</dc:creator>
  <dc:description/>
  <dc:language>en-US</dc:language>
  <cp:lastModifiedBy/>
  <dcterms:modified xsi:type="dcterms:W3CDTF">2021-09-05T09:25:22Z</dcterms:modified>
  <cp:revision>12</cp:revision>
  <dc:subject/>
  <dc:title>RB Technology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</vt:i4>
  </property>
  <property fmtid="{D5CDD505-2E9C-101B-9397-08002B2CF9AE}" pid="3" name="PresentationFormat">
    <vt:lpwstr>Широкоэкранный</vt:lpwstr>
  </property>
  <property fmtid="{D5CDD505-2E9C-101B-9397-08002B2CF9AE}" pid="4" name="Slides">
    <vt:i4>14</vt:i4>
  </property>
</Properties>
</file>